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19DE1-B95B-4FFB-B72C-36FCCE30E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1B2124-5BB3-4F17-B21E-9B14C4C2E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629176-DD0D-4D07-98A1-AAC65FAD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68055-82D3-43F6-8609-7A46A79C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03FB4-E5AB-48A4-AEF5-6F1CCAD7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7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DCE9F-A97E-4D43-86C3-A9CE77FB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7D03F4-80D8-4FBD-BE17-9AEBAB734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D8B7A-CA7F-4E2F-9326-009A0D26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97F2C-352C-4FE7-B941-B42C8829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89943B-1782-4DE6-9347-5C973A8E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3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81C370-4FF4-4755-AF13-0849421BF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3D2E9D-C2E0-4109-893E-5BB4C7846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27F5FE-8AF8-4A47-BDB6-23AF1712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2060B-F8BA-4194-99F7-DFC65631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999B8F-2B1C-4779-AD35-498D8A57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47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6B2DF1-2864-45A0-8CB0-356AB2DC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25400-C32E-4151-934A-0207FA44A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2554A9-7137-4851-9AE6-3E16E14F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9A92B-0E45-4E71-A061-5EABC65E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64B598-28B7-4094-B1CB-A533421C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32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083BB5-5B5A-48F1-9EB7-FF56FBCE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BB9E46-2FF2-439F-B89B-E6D9A06C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83915F-8299-4430-87F1-4315A653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3BCFCD-9A8F-4A37-A5D5-C8589D34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C5C8FA-FA97-4CA3-86D0-5B9465ED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50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BC303-E99B-4F5F-B630-5A456A74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933075-BCC1-4604-AD87-DC39BAF35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84C456-597A-48DF-A119-A7B963516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704680-D22B-4A5A-B3A7-B05104E2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9FF119-45CE-427D-AE59-0319E05F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12617E-FB35-43DD-BA3B-99EC067B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E694C-4F7F-481E-9B3F-C5E09267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2FEB27-C3AA-4E1F-9FF1-8CB50A49F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577562-A15A-4849-9FF1-5F1B5F0D3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C2B2E-F4CA-48F1-97B8-BC3D5EABC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60E754-1CA7-4BE5-9372-231DF0BA1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B15281-28DC-4185-8388-D67AE1BA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260B02-9655-40D1-94FC-01A0800A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E34057-3A9E-4D7A-82FD-0EDA76D8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70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392FC-85D0-447F-AED4-8712E062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CED8ED-60CD-4102-B391-2280B83B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C09E69-9015-48B9-96D1-D6F123C3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38D41F-A403-45D1-ADA9-2816C853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23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425FD2-8059-47F8-8FED-5A0132CC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BB0F65-B75C-4BC1-A34A-44C7C07E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7E958B-1BA8-40FF-9144-AF5CD962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3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05DA5-61F9-47C3-A47D-1E33CB9E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B719B-F7F9-489A-A3C4-34DC47AA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609582-9530-472A-A37E-D2BDD4527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697D2C-7852-4E89-A1BB-156184AB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A06FA-B334-4A3A-89BE-55C0893B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94AA8F-5439-43E2-9E97-0E0C03C5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8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C7A23-CE25-4DFA-A9DD-92BA32DD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BD73C9-0EF8-4858-AE92-7B40E3778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75EC3F-A4E2-4E83-9A33-877118F1B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50A1B6-0347-4B8F-BE60-C51E3B5C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A14F49-33BE-45CA-8AF1-B9A87673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7B1EFE-3772-469B-8D73-828C77F9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26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22B1D2-C8D8-4268-A717-E9BD20FB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7BA462-35DE-4239-95DE-9C81428E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DE82CA-1DF3-4A2A-822E-7198A0845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4791-A149-423E-B57B-FA3CE78DC7FE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A07D5D-3BEC-418F-BE89-70D001F5F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5DA78-AA66-45EB-AA62-FB8FC8E99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92D13-6A90-482A-9119-8833887F3F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41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DF63E-271B-48A8-A330-9896383D2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6893"/>
          </a:xfrm>
        </p:spPr>
        <p:txBody>
          <a:bodyPr>
            <a:normAutofit fontScale="90000"/>
          </a:bodyPr>
          <a:lstStyle/>
          <a:p>
            <a:r>
              <a:rPr lang="fr-FR" dirty="0"/>
              <a:t>Information </a:t>
            </a:r>
            <a:r>
              <a:rPr lang="fr-FR" dirty="0" err="1"/>
              <a:t>polymer</a:t>
            </a:r>
            <a:r>
              <a:rPr lang="fr-FR" dirty="0"/>
              <a:t> </a:t>
            </a:r>
            <a:r>
              <a:rPr lang="fr-FR" dirty="0" err="1"/>
              <a:t>databases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9289AC-5C81-4914-A168-8C3EAC27B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Brief </a:t>
            </a:r>
            <a:r>
              <a:rPr lang="fr-FR" dirty="0" err="1"/>
              <a:t>presentation</a:t>
            </a:r>
            <a:r>
              <a:rPr lang="fr-FR" dirty="0"/>
              <a:t> of </a:t>
            </a:r>
            <a:r>
              <a:rPr lang="fr-FR" dirty="0" err="1"/>
              <a:t>Pfam</a:t>
            </a:r>
            <a:r>
              <a:rPr lang="fr-FR" dirty="0"/>
              <a:t> and </a:t>
            </a:r>
            <a:r>
              <a:rPr lang="fr-FR" dirty="0" err="1"/>
              <a:t>UniProt</a:t>
            </a:r>
            <a:r>
              <a:rPr lang="fr-FR" dirty="0"/>
              <a:t> (</a:t>
            </a:r>
            <a:r>
              <a:rPr lang="fr-FR" dirty="0" err="1"/>
              <a:t>proteins</a:t>
            </a:r>
            <a:r>
              <a:rPr lang="fr-FR" dirty="0"/>
              <a:t>)</a:t>
            </a:r>
          </a:p>
          <a:p>
            <a:r>
              <a:rPr lang="fr-FR" dirty="0"/>
              <a:t>and </a:t>
            </a:r>
            <a:r>
              <a:rPr lang="fr-FR" dirty="0" err="1"/>
              <a:t>Rfam</a:t>
            </a:r>
            <a:r>
              <a:rPr lang="fr-FR" dirty="0"/>
              <a:t> (RNA)</a:t>
            </a:r>
          </a:p>
        </p:txBody>
      </p:sp>
    </p:spTree>
    <p:extLst>
      <p:ext uri="{BB962C8B-B14F-4D97-AF65-F5344CB8AC3E}">
        <p14:creationId xmlns:p14="http://schemas.microsoft.com/office/powerpoint/2010/main" val="38567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9B4FCEE-1AC3-4E92-ACBD-3CD4BAD4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8" y="301580"/>
            <a:ext cx="4758542" cy="31174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5D08486-9247-4498-9E34-C76308E80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16" y="642065"/>
            <a:ext cx="5582606" cy="27869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0147058-3C86-440C-ACC8-44E025654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21" y="3439014"/>
            <a:ext cx="4685246" cy="34189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3044F-3FA7-4B8D-A86A-AE9EBCC759C3}"/>
              </a:ext>
            </a:extLst>
          </p:cNvPr>
          <p:cNvSpPr/>
          <p:nvPr/>
        </p:nvSpPr>
        <p:spPr>
          <a:xfrm>
            <a:off x="3915177" y="6452315"/>
            <a:ext cx="296215" cy="104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5709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853B0E-6A2A-4136-82D4-26BF5202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7" y="209245"/>
            <a:ext cx="6413679" cy="563457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7C6DF0C-DB10-4F1A-B6FE-3F8A4AF91B48}"/>
              </a:ext>
            </a:extLst>
          </p:cNvPr>
          <p:cNvSpPr/>
          <p:nvPr/>
        </p:nvSpPr>
        <p:spPr>
          <a:xfrm flipV="1">
            <a:off x="1223494" y="2607971"/>
            <a:ext cx="540912" cy="231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D25516-38B4-48ED-A451-AA51C10C4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49" y="964909"/>
            <a:ext cx="5560655" cy="328612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FC6149D-948B-4847-A823-D829FBFBCB1A}"/>
              </a:ext>
            </a:extLst>
          </p:cNvPr>
          <p:cNvSpPr/>
          <p:nvPr/>
        </p:nvSpPr>
        <p:spPr>
          <a:xfrm>
            <a:off x="6722772" y="3173032"/>
            <a:ext cx="463639" cy="1706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52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E45D4E-4446-4556-B9E0-87444F5FDC55}"/>
              </a:ext>
            </a:extLst>
          </p:cNvPr>
          <p:cNvSpPr txBox="1"/>
          <p:nvPr/>
        </p:nvSpPr>
        <p:spPr>
          <a:xfrm>
            <a:off x="0" y="450761"/>
            <a:ext cx="121919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P69905 </a:t>
            </a:r>
            <a:r>
              <a:rPr lang="fr-FR" dirty="0" err="1"/>
              <a:t>Hemoglobin</a:t>
            </a:r>
            <a:r>
              <a:rPr lang="fr-FR" dirty="0"/>
              <a:t> </a:t>
            </a:r>
            <a:r>
              <a:rPr lang="fr-FR" dirty="0" err="1"/>
              <a:t>subunit</a:t>
            </a:r>
            <a:r>
              <a:rPr lang="fr-FR" dirty="0"/>
              <a:t> α (</a:t>
            </a:r>
            <a:r>
              <a:rPr lang="fr-FR" dirty="0" err="1"/>
              <a:t>UnitProt</a:t>
            </a:r>
            <a:r>
              <a:rPr lang="fr-FR" dirty="0"/>
              <a:t> HBA_HUMAN)</a:t>
            </a:r>
          </a:p>
          <a:p>
            <a:endParaRPr lang="fr-FR" dirty="0"/>
          </a:p>
          <a:p>
            <a:r>
              <a:rPr lang="fr-FR" dirty="0"/>
              <a:t>1  MVLSPADKTN VKAAWGKVGA HAGEYGAEAL ERMFLSFPTT KTYFPHFDLS H</a:t>
            </a:r>
          </a:p>
          <a:p>
            <a:r>
              <a:rPr lang="fr-FR" b="1" dirty="0"/>
              <a:t>52 GSAQVKGHG KKVADALTNA VAHVDDMPNL SALSDLHAHK L</a:t>
            </a:r>
          </a:p>
          <a:p>
            <a:r>
              <a:rPr lang="fr-FR" dirty="0"/>
              <a:t>92 RVDPVNFK LLSHCLLVTL AAHLPAEFTP AVHASLDKFL ASVSTVLTSK YR   (L=132)</a:t>
            </a:r>
          </a:p>
          <a:p>
            <a:endParaRPr lang="fr-FR" dirty="0"/>
          </a:p>
          <a:p>
            <a:r>
              <a:rPr lang="fr-FR" dirty="0"/>
              <a:t>P68871 </a:t>
            </a:r>
            <a:r>
              <a:rPr lang="fr-FR" dirty="0" err="1"/>
              <a:t>Hemoglobin</a:t>
            </a:r>
            <a:r>
              <a:rPr lang="fr-FR" dirty="0"/>
              <a:t> </a:t>
            </a:r>
            <a:r>
              <a:rPr lang="fr-FR" dirty="0" err="1"/>
              <a:t>subunit</a:t>
            </a:r>
            <a:r>
              <a:rPr lang="fr-FR" dirty="0"/>
              <a:t> </a:t>
            </a:r>
            <a:r>
              <a:rPr lang="el-GR" dirty="0"/>
              <a:t>β</a:t>
            </a:r>
            <a:r>
              <a:rPr lang="fr-FR" dirty="0"/>
              <a:t> (</a:t>
            </a:r>
            <a:r>
              <a:rPr lang="fr-FR" dirty="0" err="1"/>
              <a:t>UnitProt</a:t>
            </a:r>
            <a:r>
              <a:rPr lang="fr-FR" dirty="0"/>
              <a:t> HBB_HUMAN)</a:t>
            </a:r>
          </a:p>
          <a:p>
            <a:endParaRPr lang="fr-FR" dirty="0"/>
          </a:p>
          <a:p>
            <a:r>
              <a:rPr lang="fr-FR" dirty="0"/>
              <a:t>1 MVHLTPEEKS AVTALWGKVN VDEVGGEALG RLLVVYPWTQ RFFESFGDLS TPDAVM</a:t>
            </a:r>
          </a:p>
          <a:p>
            <a:r>
              <a:rPr lang="fr-FR" b="1" dirty="0"/>
              <a:t>57 GNPK VKAHGKKVLG AFSDGLAHLD NLKGTFATLS ELHCDKL</a:t>
            </a:r>
          </a:p>
          <a:p>
            <a:r>
              <a:rPr lang="fr-FR" dirty="0"/>
              <a:t>98 HVDPENFRLLGNVLVCVLAHHFGKEFTPPVQAAYQKVVAGVANALAHKYH</a:t>
            </a:r>
          </a:p>
          <a:p>
            <a:endParaRPr lang="fr-FR" dirty="0"/>
          </a:p>
          <a:p>
            <a:r>
              <a:rPr lang="fr-FR" dirty="0" err="1">
                <a:solidFill>
                  <a:schemeClr val="accent1"/>
                </a:solidFill>
              </a:rPr>
              <a:t>Alignment</a:t>
            </a:r>
            <a:r>
              <a:rPr lang="fr-FR" dirty="0">
                <a:solidFill>
                  <a:schemeClr val="accent1"/>
                </a:solidFill>
              </a:rPr>
              <a:t> of the central part (ℓ=41) of the </a:t>
            </a:r>
            <a:r>
              <a:rPr lang="fr-FR" dirty="0" err="1">
                <a:solidFill>
                  <a:schemeClr val="accent1"/>
                </a:solidFill>
              </a:rPr>
              <a:t>two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proteins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using</a:t>
            </a:r>
            <a:r>
              <a:rPr lang="fr-FR" dirty="0">
                <a:solidFill>
                  <a:schemeClr val="accent1"/>
                </a:solidFill>
              </a:rPr>
              <a:t> BLOSUM50 substitution matrix (</a:t>
            </a:r>
            <a:r>
              <a:rPr lang="fr-FR" dirty="0" err="1">
                <a:solidFill>
                  <a:schemeClr val="accent1"/>
                </a:solidFill>
              </a:rPr>
              <a:t>from</a:t>
            </a:r>
            <a:r>
              <a:rPr lang="fr-FR" dirty="0">
                <a:solidFill>
                  <a:schemeClr val="accent1"/>
                </a:solidFill>
              </a:rPr>
              <a:t> [Durbin], §2.1)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AC8A61-7E28-43D7-8B04-1B2CA0CAA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28" y="4169832"/>
            <a:ext cx="7740430" cy="11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ACD9CE-A1DD-4692-83A6-8EF83296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7" y="435504"/>
            <a:ext cx="3709182" cy="25108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C54296-3527-4BAA-AA11-A3458921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34" y="435504"/>
            <a:ext cx="4111735" cy="27871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BA27EB-0300-4FA1-AFF9-67E31C72D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34" y="3429000"/>
            <a:ext cx="5507754" cy="26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CA9DCB-0DA2-4E62-A97C-4699B1CCF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15"/>
            <a:ext cx="12192000" cy="37257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C1C90A-CBE5-4296-9102-42534D2DB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7" y="2706158"/>
            <a:ext cx="5028005" cy="32035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4348FC4-7844-4AFD-B9A7-B4DCBA3EA7A2}"/>
              </a:ext>
            </a:extLst>
          </p:cNvPr>
          <p:cNvSpPr txBox="1"/>
          <p:nvPr/>
        </p:nvSpPr>
        <p:spPr>
          <a:xfrm>
            <a:off x="321733" y="3953933"/>
            <a:ext cx="658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&lt;</a:t>
            </a:r>
            <a:r>
              <a:rPr lang="fr-FR" dirty="0" err="1"/>
              <a:t>pip</a:t>
            </a:r>
            <a:r>
              <a:rPr lang="fr-FR" dirty="0"/>
              <a:t> </a:t>
            </a:r>
            <a:r>
              <a:rPr lang="fr-FR" dirty="0" err="1"/>
              <a:t>install</a:t>
            </a:r>
            <a:r>
              <a:rPr lang="fr-FR" dirty="0"/>
              <a:t> </a:t>
            </a:r>
            <a:r>
              <a:rPr lang="fr-FR" dirty="0" err="1"/>
              <a:t>Biopython</a:t>
            </a:r>
            <a:r>
              <a:rPr lang="fr-FR" dirty="0"/>
              <a:t>&gt;</a:t>
            </a:r>
          </a:p>
          <a:p>
            <a:r>
              <a:rPr lang="fr-FR" dirty="0"/>
              <a:t>import Bio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EE28FE-5519-4EED-828F-B85518467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1" y="4512046"/>
            <a:ext cx="6686550" cy="17335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D526A83-3C43-4D5A-810F-0D30F8284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946" y="5709347"/>
            <a:ext cx="6106187" cy="9502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78C3FB-D76A-41F2-A6EA-01313BBAF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4" y="6117227"/>
            <a:ext cx="5021661" cy="7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61AC04-CE65-40BE-A37C-08947F9F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1421869"/>
            <a:ext cx="4267200" cy="5429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2B64124-87E1-45EB-91FA-319AD199B35A}"/>
              </a:ext>
            </a:extLst>
          </p:cNvPr>
          <p:cNvSpPr txBox="1"/>
          <p:nvPr/>
        </p:nvSpPr>
        <p:spPr>
          <a:xfrm>
            <a:off x="448733" y="347133"/>
            <a:ext cx="897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solidFill>
                  <a:schemeClr val="accent1"/>
                </a:solidFill>
              </a:rPr>
              <a:t>Gapped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alignment</a:t>
            </a:r>
            <a:r>
              <a:rPr lang="fr-FR" dirty="0">
                <a:solidFill>
                  <a:schemeClr val="accent1"/>
                </a:solidFill>
              </a:rPr>
              <a:t> (</a:t>
            </a:r>
            <a:r>
              <a:rPr lang="fr-FR" dirty="0" err="1">
                <a:solidFill>
                  <a:schemeClr val="accent1"/>
                </a:solidFill>
              </a:rPr>
              <a:t>from</a:t>
            </a:r>
            <a:r>
              <a:rPr lang="fr-FR" dirty="0">
                <a:solidFill>
                  <a:schemeClr val="accent1"/>
                </a:solidFill>
              </a:rPr>
              <a:t> [Durbin], §2.1) of </a:t>
            </a:r>
            <a:r>
              <a:rPr lang="fr-FR" dirty="0" err="1">
                <a:solidFill>
                  <a:schemeClr val="accent1"/>
                </a:solidFill>
              </a:rPr>
              <a:t>evolutionarily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related</a:t>
            </a:r>
            <a:r>
              <a:rPr lang="fr-FR" dirty="0">
                <a:solidFill>
                  <a:schemeClr val="accent1"/>
                </a:solidFill>
              </a:rPr>
              <a:t> alpha </a:t>
            </a:r>
            <a:r>
              <a:rPr lang="fr-FR" dirty="0" err="1">
                <a:solidFill>
                  <a:schemeClr val="accent1"/>
                </a:solidFill>
              </a:rPr>
              <a:t>globin</a:t>
            </a:r>
            <a:r>
              <a:rPr lang="fr-FR" dirty="0">
                <a:solidFill>
                  <a:schemeClr val="accent1"/>
                </a:solidFill>
              </a:rPr>
              <a:t> (HBA) and </a:t>
            </a:r>
            <a:r>
              <a:rPr lang="fr-FR" dirty="0" err="1">
                <a:solidFill>
                  <a:schemeClr val="accent1"/>
                </a:solidFill>
              </a:rPr>
              <a:t>yellow</a:t>
            </a:r>
            <a:r>
              <a:rPr lang="fr-FR" dirty="0">
                <a:solidFill>
                  <a:schemeClr val="accent1"/>
                </a:solidFill>
              </a:rPr>
              <a:t> lupin </a:t>
            </a:r>
            <a:r>
              <a:rPr lang="fr-FR" dirty="0" err="1">
                <a:solidFill>
                  <a:schemeClr val="accent1"/>
                </a:solidFill>
              </a:rPr>
              <a:t>leghaemoglobin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4944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132</Words>
  <Application>Microsoft Office PowerPoint</Application>
  <PresentationFormat>Grand écran</PresentationFormat>
  <Paragraphs>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Information polymer databases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polymer databases</dc:title>
  <dc:creator>Jeremie Unterberger</dc:creator>
  <cp:lastModifiedBy>Jeremie Unterberger</cp:lastModifiedBy>
  <cp:revision>13</cp:revision>
  <dcterms:created xsi:type="dcterms:W3CDTF">2025-11-09T09:58:32Z</dcterms:created>
  <dcterms:modified xsi:type="dcterms:W3CDTF">2025-11-14T10:07:49Z</dcterms:modified>
</cp:coreProperties>
</file>