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85" r:id="rId6"/>
    <p:sldId id="284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63" r:id="rId28"/>
    <p:sldId id="286" r:id="rId29"/>
    <p:sldId id="287" r:id="rId30"/>
    <p:sldId id="26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6323" autoAdjust="0"/>
  </p:normalViewPr>
  <p:slideViewPr>
    <p:cSldViewPr snapToGrid="0">
      <p:cViewPr varScale="1">
        <p:scale>
          <a:sx n="113" d="100"/>
          <a:sy n="113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837DA-C6FC-4F98-A209-5DF5591A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EA4788-1ABB-410E-8576-778017D50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5E42BF-85C8-4C60-A6A7-9B0E7A5C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9DF99F-1760-4E1E-ADFA-90B10A80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69169E-BAC9-409B-824E-FCDA4522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5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6F6DE-C94D-448D-A0DB-E3B53339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9AA35A-99F2-4587-833D-BC0E4FD51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935258-7F14-43F9-9D55-F2E4CDD2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D9B39A-09CE-4CE2-BBD4-3E344DC8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81A04B-D638-45BE-94B5-77A953F2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7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5F2E9E-072A-4C52-B947-C747DF2F2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A46D70-A6C9-4F52-B3DE-F85487E53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E6011E-62DE-42DB-A070-5D80962C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201E85-6D81-4FEE-ABA3-3373F3B6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5EB55-6B4C-4ECE-B9B1-5FDAE316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03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E3508-389F-4D8A-8860-15264E01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6F13A-DD45-420E-B635-7C5FDAEA3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664020-859B-413A-AB03-8B08D11A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12BEE8-4B81-4932-AD71-95C4A5E5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B895F-C5DA-4EA6-923D-246BD9A5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5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7E2F0-E056-44FB-BBA9-AD6747A2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37E6AA-D4DA-43CB-BB5C-15D0EAB2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66450A-1257-4504-BE42-7A4555F4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15CAC-8CE5-4B33-ADBF-FE71ABA6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7D0218-52E0-418C-BD54-4061DC0C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48B02-7A9A-4064-9362-AE99E35B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E62B74-8030-4B8B-AA4A-65F2886D3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A47CF8-F6E6-4A19-B630-D2C432581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30D4C4-C20B-46A6-9DA4-0B87CBA3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E232E5-2D30-4B70-9D90-F0F675E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18EE8-9D92-4EAB-9AA9-74382852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40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18ACD-5320-417B-8FAB-2E76B18B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6D67A0-22C7-4480-89CF-608C958A4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4A6912-AB02-4DD2-8F2F-B511AA15E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CB1E0D-2DA1-407D-B59E-C1CAF5AC1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409F0B-5D9A-4969-83D5-DDD358567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57A637-C3AB-4A78-8084-7E6376AF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79358-DB69-41DE-B80B-FD599D31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356229-7207-4072-89AD-833485A8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39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3D2294-9A66-40EF-9A5F-8E786803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6E7750-6D71-476F-A302-7F9AACEE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BC7C34-A324-4FEF-91B2-306CD6E1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3DD2D7-CB5A-457F-8299-32D0F85C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44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7AF4E0-3A80-42F3-889F-D9538E3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DB8305-98F0-4720-8F39-ABA28ABF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0120D3-4001-4FA0-9CD3-7149AC89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06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04FD6-9C74-4480-B956-657128DB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789DF8-CF54-40C9-8731-64CB65D6F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BA9515-2522-4C67-BD68-25E303FCF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14E540-64E2-4041-9EC8-2F1FB5C6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6B074C-D3BC-49A9-AACF-77957E57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C0DBA9-E4E2-4840-9598-BA8D5C9F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890B6-EBAC-4CF4-B768-4866D5CF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C9528B-53A4-4D5E-B55C-83ABF8625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A6C12A-BD7B-48B5-A928-A6BB09B45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C24242-2D4C-4861-BBCA-6EAFD2C5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3ECCD3-FC53-4549-BE61-F18E6308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62A61B-7915-448D-838E-FD3E6C00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83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6D43C1-4BA0-4C0E-8560-87FE7784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42499C-9CA0-400C-B966-6DF9E7C6B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6F13BE-E66A-42CF-A399-16F3681DF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676-E563-48A6-B639-29236424DBD8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CDE78-CAF3-4CA3-BEC8-EA147BD61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259A3-D3F5-4C54-979F-8FE94EB32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4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x.polytechnique.fr/amibio/index.php/publications/" TargetMode="External"/><Relationship Id="rId2" Type="http://schemas.openxmlformats.org/officeDocument/2006/relationships/hyperlink" Target="https://www.lcqb.upmc.fr/BI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cqb.upmc.fr/AnalGenom/projects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ter-mva.com/cours/biostatistics/" TargetMode="External"/><Relationship Id="rId2" Type="http://schemas.openxmlformats.org/officeDocument/2006/relationships/hyperlink" Target="https://www.master-mva.com/cours/algorithms-and-learning-for-protein-scienc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-bio-sante.math.cnrs.fr/emploi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7F5C0-C83B-4B5D-BD6B-846C0F2AE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0229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Cours de biostatistiques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D00E7C-EEA0-45C7-A394-8FF6A0FB7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23067"/>
            <a:ext cx="9144000" cy="3742266"/>
          </a:xfrm>
        </p:spPr>
        <p:txBody>
          <a:bodyPr>
            <a:normAutofit/>
          </a:bodyPr>
          <a:lstStyle/>
          <a:p>
            <a:r>
              <a:rPr lang="fr-FR" sz="3600" i="1" dirty="0">
                <a:solidFill>
                  <a:schemeClr val="accent1"/>
                </a:solidFill>
              </a:rPr>
              <a:t>Modélisation statistique des polymères informationnels</a:t>
            </a:r>
          </a:p>
          <a:p>
            <a:endParaRPr lang="fr-FR" sz="3600" i="1" dirty="0">
              <a:solidFill>
                <a:schemeClr val="accent1"/>
              </a:solidFill>
            </a:endParaRPr>
          </a:p>
          <a:p>
            <a:pPr algn="r"/>
            <a:r>
              <a:rPr lang="fr-FR" dirty="0">
                <a:solidFill>
                  <a:schemeClr val="accent1"/>
                </a:solidFill>
              </a:rPr>
              <a:t>M2 IMSD 2025–26</a:t>
            </a:r>
          </a:p>
          <a:p>
            <a:pPr algn="r"/>
            <a:r>
              <a:rPr lang="fr-FR" dirty="0">
                <a:solidFill>
                  <a:schemeClr val="accent1"/>
                </a:solidFill>
              </a:rPr>
              <a:t>J. Unterberger</a:t>
            </a:r>
          </a:p>
        </p:txBody>
      </p:sp>
    </p:spTree>
    <p:extLst>
      <p:ext uri="{BB962C8B-B14F-4D97-AF65-F5344CB8AC3E}">
        <p14:creationId xmlns:p14="http://schemas.microsoft.com/office/powerpoint/2010/main" val="381027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78B56DD-1987-4C21-A3F5-49C82CA7FEEC}"/>
              </a:ext>
            </a:extLst>
          </p:cNvPr>
          <p:cNvSpPr txBox="1"/>
          <p:nvPr/>
        </p:nvSpPr>
        <p:spPr>
          <a:xfrm>
            <a:off x="584199" y="391067"/>
            <a:ext cx="11015133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L’évolution est la toile de fond générale</a:t>
            </a:r>
          </a:p>
          <a:p>
            <a:endParaRPr lang="fr-FR" sz="2800" b="1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Quelles sont les relations de dépendance statistique dans une </a:t>
            </a:r>
            <a:r>
              <a:rPr lang="fr-FR" sz="2000" b="1" dirty="0">
                <a:solidFill>
                  <a:schemeClr val="accent1"/>
                </a:solidFill>
              </a:rPr>
              <a:t>famille de séquences homologues </a:t>
            </a:r>
            <a:r>
              <a:rPr lang="fr-FR" sz="2000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Nécessité de comprendre les </a:t>
            </a:r>
            <a:r>
              <a:rPr lang="fr-FR" sz="2000" b="1" dirty="0">
                <a:solidFill>
                  <a:schemeClr val="accent1"/>
                </a:solidFill>
              </a:rPr>
              <a:t>mécanismes évolutifs: 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Reproduction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Sélection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Mutation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i="1" dirty="0">
                <a:solidFill>
                  <a:schemeClr val="accent1"/>
                </a:solidFill>
              </a:rPr>
              <a:t>Hypothèse générale: </a:t>
            </a:r>
            <a:r>
              <a:rPr lang="fr-FR" sz="2000" dirty="0"/>
              <a:t>les </a:t>
            </a:r>
            <a:r>
              <a:rPr lang="fr-FR" sz="2000" b="1" dirty="0">
                <a:solidFill>
                  <a:schemeClr val="accent1"/>
                </a:solidFill>
              </a:rPr>
              <a:t>mutations neutres </a:t>
            </a:r>
            <a:r>
              <a:rPr lang="fr-FR" sz="2000" dirty="0"/>
              <a:t>dominent la toile de fond, quelques rares mutations avantageuses ayant un rôle clé dans la trajectoire générale de l’évolution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Les familles de séquences homologues données dans PFAM (</a:t>
            </a:r>
            <a:r>
              <a:rPr lang="fr-FR" sz="2000" dirty="0" err="1"/>
              <a:t>Protein</a:t>
            </a:r>
            <a:r>
              <a:rPr lang="fr-FR" sz="2000" dirty="0"/>
              <a:t> </a:t>
            </a:r>
            <a:r>
              <a:rPr lang="fr-FR" sz="2000" dirty="0" err="1"/>
              <a:t>Families</a:t>
            </a:r>
            <a:r>
              <a:rPr lang="fr-FR" sz="2000" dirty="0"/>
              <a:t>) ou RFAM (RNA </a:t>
            </a:r>
            <a:r>
              <a:rPr lang="fr-FR" sz="2000" dirty="0" err="1"/>
              <a:t>Families</a:t>
            </a:r>
            <a:r>
              <a:rPr lang="fr-FR" sz="2000" dirty="0"/>
              <a:t>) peuvent être considérés en première approximation comme des échantillons indépendants tirés d’une distribution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En réalité, les mécanismes évolutifs donnent les concepts clés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000" i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000" i="1" dirty="0"/>
          </a:p>
          <a:p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6139152-175B-4331-B3E9-9F1ECF7459B8}"/>
                  </a:ext>
                </a:extLst>
              </p:cNvPr>
              <p:cNvSpPr txBox="1"/>
              <p:nvPr/>
            </p:nvSpPr>
            <p:spPr>
              <a:xfrm>
                <a:off x="702733" y="431800"/>
                <a:ext cx="10464800" cy="368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1"/>
                    </a:solidFill>
                  </a:rPr>
                  <a:t>Mécanismes évolutifs.  (1)  Reproduction</a:t>
                </a:r>
              </a:p>
              <a:p>
                <a:endParaRPr lang="fr-FR" sz="2800" b="1" dirty="0">
                  <a:solidFill>
                    <a:schemeClr val="accent1"/>
                  </a:solidFill>
                </a:endParaRPr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Single </a:t>
                </a:r>
                <a:r>
                  <a:rPr lang="fr-FR" sz="2000" b="1" dirty="0" err="1">
                    <a:solidFill>
                      <a:schemeClr val="accent1"/>
                    </a:solidFill>
                  </a:rPr>
                  <a:t>bacterial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2000" b="1" dirty="0" err="1">
                    <a:solidFill>
                      <a:schemeClr val="accent1"/>
                    </a:solidFill>
                  </a:rPr>
                  <a:t>cell</a:t>
                </a:r>
                <a:endParaRPr lang="fr-FR" sz="2000" b="1" dirty="0">
                  <a:solidFill>
                    <a:schemeClr val="accent1"/>
                  </a:solidFill>
                </a:endParaRPr>
              </a:p>
              <a:p>
                <a:r>
                  <a:rPr lang="fr-FR" sz="2000" dirty="0"/>
                  <a:t>	(</a:t>
                </a:r>
                <a:r>
                  <a:rPr lang="fr-FR" sz="2000" dirty="0" err="1"/>
                  <a:t>discrete</a:t>
                </a:r>
                <a:r>
                  <a:rPr lang="fr-FR" sz="2000" dirty="0"/>
                  <a:t> time, </a:t>
                </a:r>
                <a:r>
                  <a:rPr lang="fr-FR" sz="2000" dirty="0" err="1"/>
                  <a:t>doubling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after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division)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fr-FR" sz="2000" dirty="0"/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	</a:t>
                </a:r>
                <a:r>
                  <a:rPr lang="fr-FR" sz="2000" dirty="0"/>
                  <a:t>(</a:t>
                </a:r>
                <a:r>
                  <a:rPr lang="fr-FR" sz="2000" dirty="0" err="1"/>
                  <a:t>continuous</a:t>
                </a:r>
                <a:r>
                  <a:rPr lang="fr-FR" sz="2000" dirty="0"/>
                  <a:t> time)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		</a:t>
                </a:r>
                <a:endParaRPr lang="fr-FR" sz="2000" dirty="0"/>
              </a:p>
              <a:p>
                <a:r>
                  <a:rPr lang="fr-FR" sz="2000" dirty="0"/>
                  <a:t>			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r-FR" sz="2000" dirty="0"/>
                  <a:t> = reproduction rate</a:t>
                </a:r>
              </a:p>
              <a:p>
                <a:r>
                  <a:rPr lang="fr-FR" sz="2000" dirty="0"/>
                  <a:t>			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2000" dirty="0"/>
                  <a:t> = </a:t>
                </a:r>
                <a:r>
                  <a:rPr lang="fr-FR" sz="2000" dirty="0" err="1"/>
                  <a:t>death</a:t>
                </a:r>
                <a:r>
                  <a:rPr lang="fr-FR" sz="2000" dirty="0"/>
                  <a:t> rate</a:t>
                </a:r>
                <a:endParaRPr lang="fr-FR" sz="2000" b="1" dirty="0">
                  <a:solidFill>
                    <a:schemeClr val="accent1"/>
                  </a:solidFill>
                </a:endParaRPr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= fitness </a:t>
                </a:r>
                <a:r>
                  <a:rPr lang="fr-FR" sz="2000" dirty="0">
                    <a:solidFill>
                      <a:schemeClr val="accent1"/>
                    </a:solidFill>
                  </a:rPr>
                  <a:t>(effective reproduction rate), </a:t>
                </a:r>
                <a:r>
                  <a:rPr lang="fr-FR" sz="2000" dirty="0" err="1">
                    <a:solidFill>
                      <a:schemeClr val="accent1"/>
                    </a:solidFill>
                  </a:rPr>
                  <a:t>assumed</a:t>
                </a:r>
                <a:r>
                  <a:rPr lang="fr-FR" sz="2000" dirty="0">
                    <a:solidFill>
                      <a:schemeClr val="accent1"/>
                    </a:solidFill>
                  </a:rPr>
                  <a:t> &gt;0</a:t>
                </a:r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	</a:t>
                </a:r>
                <a:r>
                  <a:rPr lang="fr-FR" sz="2000" dirty="0">
                    <a:solidFill>
                      <a:schemeClr val="tx1"/>
                    </a:solidFill>
                  </a:rPr>
                  <a:t>(maximum </a:t>
                </a:r>
                <a:r>
                  <a:rPr lang="fr-FR" sz="2000" dirty="0" err="1">
                    <a:solidFill>
                      <a:schemeClr val="tx1"/>
                    </a:solidFill>
                  </a:rPr>
                  <a:t>capacity</a:t>
                </a:r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𝑓𝑥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20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sz="2000" dirty="0">
                    <a:sym typeface="Wingdings" panose="05000000000000000000" pitchFamily="2" charset="2"/>
                  </a:rPr>
                  <a:t>converges to K as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→∞</m:t>
                    </m:r>
                    <m:r>
                      <a:rPr lang="fr-FR" sz="2000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FR" sz="2000" dirty="0" err="1"/>
                  <a:t>whatever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                                 </a:t>
                </a:r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		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6139152-175B-4331-B3E9-9F1ECF745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3" y="431800"/>
                <a:ext cx="10464800" cy="3687420"/>
              </a:xfrm>
              <a:prstGeom prst="rect">
                <a:avLst/>
              </a:prstGeom>
              <a:blipFill>
                <a:blip r:embed="rId2"/>
                <a:stretch>
                  <a:fillRect l="-1165" t="-16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F5A8C5E4-733A-4538-AA31-6BDA02F9FC5B}"/>
              </a:ext>
            </a:extLst>
          </p:cNvPr>
          <p:cNvSpPr/>
          <p:nvPr/>
        </p:nvSpPr>
        <p:spPr>
          <a:xfrm>
            <a:off x="3081868" y="2514600"/>
            <a:ext cx="406400" cy="728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83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71EDE57-D555-4BCB-A8BF-29B0033378E6}"/>
                  </a:ext>
                </a:extLst>
              </p:cNvPr>
              <p:cNvSpPr txBox="1"/>
              <p:nvPr/>
            </p:nvSpPr>
            <p:spPr>
              <a:xfrm>
                <a:off x="567265" y="397933"/>
                <a:ext cx="10938935" cy="5722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1"/>
                    </a:solidFill>
                  </a:rPr>
                  <a:t>Mécanismes évolutifs.  (2)  Sélection</a:t>
                </a:r>
              </a:p>
              <a:p>
                <a:endParaRPr lang="fr-FR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sz="1800" dirty="0">
                    <a:solidFill>
                      <a:schemeClr val="tx1"/>
                    </a:solidFill>
                  </a:rPr>
                  <a:t>2 (or </a:t>
                </a:r>
                <a:r>
                  <a:rPr lang="fr-FR" dirty="0">
                    <a:solidFill>
                      <a:schemeClr val="tx1"/>
                    </a:solidFill>
                  </a:rPr>
                  <a:t>n)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subpopulations</a:t>
                </a:r>
                <a:r>
                  <a:rPr lang="fr-FR" sz="1800" dirty="0">
                    <a:solidFill>
                      <a:schemeClr val="tx1"/>
                    </a:solidFill>
                  </a:rPr>
                  <a:t> A,B 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800" dirty="0">
                    <a:solidFill>
                      <a:schemeClr val="tx1"/>
                    </a:solidFill>
                  </a:rPr>
                  <a:t>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number</a:t>
                </a:r>
                <a:r>
                  <a:rPr lang="fr-FR" sz="1800" dirty="0">
                    <a:solidFill>
                      <a:schemeClr val="tx1"/>
                    </a:solidFill>
                  </a:rPr>
                  <a:t> of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individuals</a:t>
                </a:r>
                <a:r>
                  <a:rPr lang="fr-FR" sz="1800" dirty="0">
                    <a:solidFill>
                      <a:schemeClr val="tx1"/>
                    </a:solidFill>
                  </a:rPr>
                  <a:t> of type A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number of individuals of type B</a:t>
                </a:r>
              </a:p>
              <a:p>
                <a:r>
                  <a:rPr lang="fr-FR" sz="18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endParaRPr lang="fr-FR" sz="1800" dirty="0">
                  <a:solidFill>
                    <a:schemeClr val="tx1"/>
                  </a:solidFill>
                </a:endParaRPr>
              </a:p>
              <a:p>
                <a:r>
                  <a:rPr lang="fr-FR" sz="1800" dirty="0">
                    <a:solidFill>
                      <a:schemeClr val="tx1"/>
                    </a:solidFill>
                  </a:rPr>
                  <a:t>	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fr-FR" sz="1800" dirty="0">
                  <a:solidFill>
                    <a:schemeClr val="tx1"/>
                  </a:solidFill>
                </a:endParaRPr>
              </a:p>
              <a:p>
                <a:r>
                  <a:rPr lang="fr-FR" dirty="0"/>
                  <a:t>      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then</a:t>
                </a:r>
                <a:r>
                  <a:rPr lang="fr-FR" dirty="0"/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selection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favors</a:t>
                </a:r>
                <a:r>
                  <a:rPr lang="fr-FR" b="1" dirty="0">
                    <a:solidFill>
                      <a:schemeClr val="accent1"/>
                    </a:solidFill>
                  </a:rPr>
                  <a:t> A over B</a:t>
                </a:r>
              </a:p>
              <a:p>
                <a:endParaRPr lang="fr-FR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i="1" dirty="0"/>
                  <a:t>Assume the total population </a:t>
                </a:r>
                <a:r>
                  <a:rPr lang="fr-FR" i="1" dirty="0" err="1"/>
                  <a:t>is</a:t>
                </a:r>
                <a:r>
                  <a:rPr lang="fr-FR" i="1" dirty="0"/>
                  <a:t> </a:t>
                </a:r>
                <a:r>
                  <a:rPr lang="fr-FR" i="1" dirty="0" err="1"/>
                  <a:t>held</a:t>
                </a:r>
                <a:r>
                  <a:rPr lang="fr-FR" i="1" dirty="0"/>
                  <a:t> constant</a:t>
                </a:r>
              </a:p>
              <a:p>
                <a:r>
                  <a:rPr lang="fr-FR" i="1" dirty="0"/>
                  <a:t>	</a:t>
                </a:r>
                <a:r>
                  <a:rPr lang="fr-FR" i="1" dirty="0" err="1"/>
                  <a:t>Implementation</a:t>
                </a:r>
                <a:r>
                  <a:rPr lang="fr-FR" i="1" dirty="0"/>
                  <a:t> : « dilution rate »  φ =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fr-FR" i="1" dirty="0"/>
                  <a:t> </a:t>
                </a:r>
                <a:r>
                  <a:rPr lang="fr-FR" dirty="0"/>
                  <a:t>=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average</a:t>
                </a:r>
                <a:r>
                  <a:rPr lang="fr-FR" dirty="0">
                    <a:solidFill>
                      <a:schemeClr val="accent1"/>
                    </a:solidFill>
                  </a:rPr>
                  <a:t> fitness of population</a:t>
                </a:r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i="1" dirty="0"/>
                      <m:t>φ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i="1" dirty="0"/>
                      <m:t>φ</m:t>
                    </m:r>
                  </m:oMath>
                </a14:m>
                <a:r>
                  <a:rPr lang="fr-FR" b="1" dirty="0"/>
                  <a:t>)</a:t>
                </a:r>
              </a:p>
              <a:p>
                <a:r>
                  <a:rPr lang="fr-FR" b="1" dirty="0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 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fr-FR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b="1" dirty="0"/>
              </a:p>
              <a:p>
                <a:endParaRPr lang="fr-FR" b="1" dirty="0"/>
              </a:p>
              <a:p>
                <a:endParaRPr lang="fr-FR" b="1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71EDE57-D555-4BCB-A8BF-29B003337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5" y="397933"/>
                <a:ext cx="10938935" cy="5722657"/>
              </a:xfrm>
              <a:prstGeom prst="rect">
                <a:avLst/>
              </a:prstGeom>
              <a:blipFill>
                <a:blip r:embed="rId2"/>
                <a:stretch>
                  <a:fillRect l="-1114" t="-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13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1A8096D-89D7-4E65-8419-36013A218CF8}"/>
                  </a:ext>
                </a:extLst>
              </p:cNvPr>
              <p:cNvSpPr txBox="1"/>
              <p:nvPr/>
            </p:nvSpPr>
            <p:spPr>
              <a:xfrm>
                <a:off x="643467" y="440267"/>
                <a:ext cx="10583333" cy="3383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Generalization :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survival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the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fittest</a:t>
                </a:r>
                <a:endParaRPr lang="fr-FR" b="1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)),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fr-FR" dirty="0"/>
                  <a:t>, </a:t>
                </a:r>
                <a:r>
                  <a:rPr lang="fr-FR" i="1" dirty="0"/>
                  <a:t>φ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i="1" dirty="0"/>
                  <a:t> φ )</a:t>
                </a:r>
                <a:endParaRPr lang="fr-FR" dirty="0"/>
              </a:p>
              <a:p>
                <a:r>
                  <a:rPr lang="fr-FR" b="1" dirty="0"/>
                  <a:t>	</a:t>
                </a:r>
                <a:r>
                  <a:rPr lang="fr-FR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/>
                  <a:t>, </a:t>
                </a:r>
                <a:r>
                  <a:rPr lang="fr-FR" dirty="0" err="1"/>
                  <a:t>then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for all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</a:t>
                </a:r>
              </a:p>
              <a:p>
                <a:r>
                  <a:rPr lang="fr-FR" dirty="0"/>
                  <a:t>     … or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survival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all (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cooperative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behavior</a:t>
                </a:r>
                <a:r>
                  <a:rPr lang="fr-FR" b="1" dirty="0">
                    <a:solidFill>
                      <a:schemeClr val="accent1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1" dirty="0">
                  <a:solidFill>
                    <a:schemeClr val="accent1"/>
                  </a:solidFill>
                </a:endParaRPr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)),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fr-FR" dirty="0"/>
                  <a:t>, </a:t>
                </a:r>
                <a:r>
                  <a:rPr lang="fr-FR" i="1" dirty="0"/>
                  <a:t>φ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i="1" dirty="0"/>
                  <a:t>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dirty="0"/>
              </a:p>
              <a:p>
                <a:r>
                  <a:rPr lang="fr-FR" dirty="0"/>
                  <a:t>	Stable </a:t>
                </a:r>
                <a:r>
                  <a:rPr lang="fr-FR" dirty="0" err="1"/>
                  <a:t>equilibrium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fr-FR" b="0" dirty="0"/>
              </a:p>
              <a:p>
                <a:r>
                  <a:rPr lang="fr-FR" dirty="0"/>
                  <a:t>    … </a:t>
                </a:r>
                <a:r>
                  <a:rPr lang="fr-FR" b="1" dirty="0"/>
                  <a:t>or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survival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the first (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competitive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behavior</a:t>
                </a:r>
                <a:r>
                  <a:rPr lang="fr-FR" b="1" dirty="0">
                    <a:solidFill>
                      <a:schemeClr val="accent1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1" dirty="0"/>
              </a:p>
              <a:p>
                <a:r>
                  <a:rPr lang="fr-FR" b="1" dirty="0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stable </a:t>
                </a:r>
                <a:r>
                  <a:rPr lang="fr-FR" dirty="0" err="1"/>
                  <a:t>equilibria</a:t>
                </a:r>
                <a:r>
                  <a:rPr lang="fr-FR" dirty="0"/>
                  <a:t> on the </a:t>
                </a:r>
                <a:r>
                  <a:rPr lang="fr-FR" dirty="0" err="1"/>
                  <a:t>boundary</a:t>
                </a:r>
                <a:r>
                  <a:rPr lang="fr-FR" dirty="0"/>
                  <a:t> of the simplex (all </a:t>
                </a:r>
                <a:r>
                  <a:rPr lang="fr-FR" dirty="0" err="1"/>
                  <a:t>coordinates</a:t>
                </a:r>
                <a:r>
                  <a:rPr lang="fr-FR" dirty="0"/>
                  <a:t> </a:t>
                </a:r>
                <a:r>
                  <a:rPr lang="fr-FR" dirty="0" err="1"/>
                  <a:t>zero</a:t>
                </a:r>
                <a:r>
                  <a:rPr lang="fr-FR" dirty="0"/>
                  <a:t> </a:t>
                </a:r>
                <a:r>
                  <a:rPr lang="fr-FR" dirty="0" err="1"/>
                  <a:t>except</a:t>
                </a:r>
                <a:r>
                  <a:rPr lang="fr-FR" dirty="0"/>
                  <a:t> 1) </a:t>
                </a:r>
                <a:r>
                  <a:rPr lang="fr-FR" dirty="0" err="1"/>
                  <a:t>with</a:t>
                </a:r>
                <a:r>
                  <a:rPr lang="fr-FR" dirty="0"/>
                  <a:t> basins</a:t>
                </a:r>
              </a:p>
              <a:p>
                <a:r>
                  <a:rPr lang="fr-FR" dirty="0"/>
                  <a:t>	of attraction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1A8096D-89D7-4E65-8419-36013A218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440267"/>
                <a:ext cx="10583333" cy="3383234"/>
              </a:xfrm>
              <a:prstGeom prst="rect">
                <a:avLst/>
              </a:prstGeom>
              <a:blipFill>
                <a:blip r:embed="rId2"/>
                <a:stretch>
                  <a:fillRect l="-403" t="-30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D2AA77-CDCA-4794-9623-7BDAC7C83317}"/>
              </a:ext>
            </a:extLst>
          </p:cNvPr>
          <p:cNvSpPr txBox="1"/>
          <p:nvPr/>
        </p:nvSpPr>
        <p:spPr>
          <a:xfrm>
            <a:off x="524933" y="331802"/>
            <a:ext cx="10820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Mécanismes évolutifs.  (3)  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09FB7E4-B53F-48E0-8CB4-4069D4025BA7}"/>
                  </a:ext>
                </a:extLst>
              </p:cNvPr>
              <p:cNvSpPr txBox="1"/>
              <p:nvPr/>
            </p:nvSpPr>
            <p:spPr>
              <a:xfrm>
                <a:off x="931333" y="1247425"/>
                <a:ext cx="11082867" cy="4785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accent1"/>
                    </a:solidFill>
                  </a:rPr>
                  <a:t>Mutations =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mistakes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/>
                  <a:t>during</a:t>
                </a:r>
                <a:r>
                  <a:rPr lang="fr-FR" dirty="0"/>
                  <a:t> reproduction / </a:t>
                </a:r>
                <a:r>
                  <a:rPr lang="fr-FR" dirty="0" err="1"/>
                  <a:t>replication</a:t>
                </a:r>
                <a:endParaRPr lang="fr-FR" dirty="0"/>
              </a:p>
              <a:p>
                <a:r>
                  <a:rPr lang="fr-FR" dirty="0"/>
                  <a:t>	[</a:t>
                </a:r>
                <a:r>
                  <a:rPr lang="fr-FR" dirty="0" err="1"/>
                  <a:t>other</a:t>
                </a:r>
                <a:r>
                  <a:rPr lang="fr-FR" dirty="0"/>
                  <a:t>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mechanisms</a:t>
                </a:r>
                <a:r>
                  <a:rPr lang="fr-FR" dirty="0"/>
                  <a:t>: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mating</a:t>
                </a:r>
                <a:r>
                  <a:rPr lang="fr-FR" dirty="0"/>
                  <a:t> (</a:t>
                </a:r>
                <a:r>
                  <a:rPr lang="fr-FR" dirty="0" err="1"/>
                  <a:t>sexual</a:t>
                </a:r>
                <a:r>
                  <a:rPr lang="fr-FR" dirty="0"/>
                  <a:t> reproduction), chromosome cross–over </a:t>
                </a:r>
                <a:r>
                  <a:rPr lang="fr-FR" dirty="0" err="1"/>
                  <a:t>during</a:t>
                </a:r>
                <a:r>
                  <a:rPr lang="fr-FR" dirty="0"/>
                  <a:t> </a:t>
                </a:r>
                <a:r>
                  <a:rPr lang="fr-FR" dirty="0" err="1"/>
                  <a:t>meiosis</a:t>
                </a:r>
                <a:r>
                  <a:rPr lang="fr-FR" dirty="0"/>
                  <a:t>…]</a:t>
                </a:r>
              </a:p>
              <a:p>
                <a:endParaRPr lang="fr-FR" dirty="0"/>
              </a:p>
              <a:p>
                <a:r>
                  <a:rPr lang="fr-FR" i="1" dirty="0"/>
                  <a:t>Mutation – </a:t>
                </a:r>
                <a:r>
                  <a:rPr lang="fr-FR" i="1" dirty="0" err="1"/>
                  <a:t>selection</a:t>
                </a:r>
                <a:r>
                  <a:rPr lang="fr-FR" i="1" dirty="0"/>
                  <a:t> </a:t>
                </a:r>
                <a:r>
                  <a:rPr lang="fr-FR" i="1" dirty="0" err="1"/>
                  <a:t>dynamics</a:t>
                </a:r>
                <a:r>
                  <a:rPr lang="fr-FR" dirty="0"/>
                  <a:t>: </a:t>
                </a:r>
              </a:p>
              <a:p>
                <a:r>
                  <a:rPr lang="fr-FR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</m:e>
                    </m:nary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type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mutates</a:t>
                </a:r>
                <a:r>
                  <a:rPr lang="fr-FR" dirty="0"/>
                  <a:t> to type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stochastic</a:t>
                </a:r>
                <a:r>
                  <a:rPr lang="fr-FR" dirty="0"/>
                  <a:t> matrix,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dirty="0"/>
                  <a:t> = </a:t>
                </a:r>
                <a:r>
                  <a:rPr lang="fr-FR" b="1" dirty="0">
                    <a:solidFill>
                      <a:schemeClr val="accent1"/>
                    </a:solidFill>
                  </a:rPr>
                  <a:t>A =  Markov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generator</a:t>
                </a:r>
                <a:endParaRPr lang="fr-FR" b="1" dirty="0">
                  <a:solidFill>
                    <a:schemeClr val="accent1"/>
                  </a:solidFill>
                </a:endParaRPr>
              </a:p>
              <a:p>
                <a:r>
                  <a:rPr lang="fr-FR" dirty="0"/>
                  <a:t>	</a:t>
                </a:r>
                <a:r>
                  <a:rPr lang="fr-FR" dirty="0">
                    <a:sym typeface="Wingdings" panose="05000000000000000000" pitchFamily="2" charset="2"/>
                  </a:rPr>
                  <a:t> converges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/>
                  <a:t> = unique (</a:t>
                </a:r>
                <a:r>
                  <a:rPr lang="fr-FR" dirty="0" err="1"/>
                  <a:t>stationary</a:t>
                </a:r>
                <a:r>
                  <a:rPr lang="fr-FR" dirty="0"/>
                  <a:t> </a:t>
                </a:r>
                <a:r>
                  <a:rPr lang="fr-FR" dirty="0" err="1"/>
                  <a:t>measure</a:t>
                </a:r>
                <a:r>
                  <a:rPr lang="fr-FR" dirty="0"/>
                  <a:t>) </a:t>
                </a:r>
                <a:r>
                  <a:rPr lang="fr-FR" dirty="0" err="1"/>
                  <a:t>globally</a:t>
                </a:r>
                <a:r>
                  <a:rPr lang="fr-FR" dirty="0"/>
                  <a:t> state </a:t>
                </a:r>
                <a:r>
                  <a:rPr lang="fr-FR" dirty="0" err="1"/>
                  <a:t>equilibrium</a:t>
                </a:r>
                <a:r>
                  <a:rPr lang="fr-FR" dirty="0"/>
                  <a:t> of </a:t>
                </a:r>
                <a:r>
                  <a:rPr lang="fr-FR" dirty="0" err="1"/>
                  <a:t>dynamics</a:t>
                </a:r>
                <a:r>
                  <a:rPr lang="fr-FR" dirty="0"/>
                  <a:t> </a:t>
                </a:r>
              </a:p>
              <a:p>
                <a:endParaRPr lang="fr-FR" dirty="0"/>
              </a:p>
              <a:p>
                <a:r>
                  <a:rPr lang="fr-FR" dirty="0"/>
                  <a:t>Mutation + </a:t>
                </a:r>
                <a:r>
                  <a:rPr lang="fr-FR" dirty="0" err="1"/>
                  <a:t>selection</a:t>
                </a:r>
                <a:r>
                  <a:rPr lang="fr-FR" dirty="0"/>
                  <a:t> + reproduction </a:t>
                </a:r>
                <a:r>
                  <a:rPr lang="fr-FR" dirty="0">
                    <a:sym typeface="Wingdings" panose="05000000000000000000" pitchFamily="2" charset="2"/>
                  </a:rPr>
                  <a:t> 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quasi–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species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equation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	</a:t>
                </a:r>
              </a:p>
              <a:p>
                <a:pPr algn="r"/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FR" b="1" dirty="0">
                    <a:solidFill>
                      <a:schemeClr val="accent1"/>
                    </a:solidFill>
                    <a:latin typeface="Alef" panose="00000500000000000000" pitchFamily="2" charset="-79"/>
                    <a:cs typeface="Alef" panose="00000500000000000000" pitchFamily="2" charset="-79"/>
                    <a:sym typeface="Wingdings" panose="05000000000000000000" pitchFamily="2" charset="2"/>
                  </a:rPr>
                  <a:t>[Nowak, chap. 3]</a:t>
                </a:r>
                <a:endParaRPr lang="fr-FR" dirty="0">
                  <a:latin typeface="Alef" panose="00000500000000000000" pitchFamily="2" charset="-79"/>
                  <a:cs typeface="Alef" panose="00000500000000000000" pitchFamily="2" charset="-79"/>
                  <a:sym typeface="Wingdings" panose="05000000000000000000" pitchFamily="2" charset="2"/>
                </a:endParaRPr>
              </a:p>
              <a:p>
                <a:endParaRPr lang="fr-FR" dirty="0">
                  <a:sym typeface="Wingdings" panose="05000000000000000000" pitchFamily="2" charset="2"/>
                </a:endParaRPr>
              </a:p>
              <a:p>
                <a:r>
                  <a:rPr lang="fr-FR" sz="1400" dirty="0" err="1">
                    <a:sym typeface="Wingdings" panose="05000000000000000000" pitchFamily="2" charset="2"/>
                  </a:rPr>
                  <a:t>Selection</a:t>
                </a:r>
                <a:r>
                  <a:rPr lang="fr-FR" sz="1400" dirty="0">
                    <a:sym typeface="Wingdings" panose="05000000000000000000" pitchFamily="2" charset="2"/>
                  </a:rPr>
                  <a:t> + reproduction +</a:t>
                </a:r>
              </a:p>
              <a:p>
                <a:r>
                  <a:rPr lang="fr-FR" sz="1400" dirty="0">
                    <a:sym typeface="Wingdings" panose="05000000000000000000" pitchFamily="2" charset="2"/>
                  </a:rPr>
                  <a:t>  	 </a:t>
                </a:r>
                <a:r>
                  <a:rPr lang="fr-FR" sz="1400" dirty="0"/>
                  <a:t>fitness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/>
                  <a:t> </a:t>
                </a:r>
                <a:r>
                  <a:rPr lang="fr-FR" sz="1400" dirty="0" err="1"/>
                  <a:t>depends</a:t>
                </a:r>
                <a:r>
                  <a:rPr lang="fr-FR" sz="1400" dirty="0"/>
                  <a:t> (</a:t>
                </a:r>
                <a:r>
                  <a:rPr lang="fr-FR" sz="1400" dirty="0" err="1"/>
                  <a:t>linearly</a:t>
                </a:r>
                <a:r>
                  <a:rPr lang="fr-FR" sz="1400" dirty="0"/>
                  <a:t>) on interaction </a:t>
                </a:r>
                <a:r>
                  <a:rPr lang="fr-FR" sz="1400" dirty="0" err="1"/>
                  <a:t>btw</a:t>
                </a:r>
                <a:r>
                  <a:rPr lang="fr-FR" sz="1400" dirty="0"/>
                  <a:t> types </a:t>
                </a:r>
                <a:r>
                  <a:rPr lang="fr-FR" sz="1400" dirty="0">
                    <a:sym typeface="Wingdings" panose="05000000000000000000" pitchFamily="2" charset="2"/>
                  </a:rPr>
                  <a:t> 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replicator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equation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evolutionary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game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dynamics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</a:t>
                </a:r>
                <a:endParaRPr lang="fr-FR" sz="1400" dirty="0"/>
              </a:p>
              <a:p>
                <a:r>
                  <a:rPr lang="fr-FR" sz="1400" dirty="0" err="1"/>
                  <a:t>Possibly</a:t>
                </a:r>
                <a:r>
                  <a:rPr lang="fr-FR" sz="1400" dirty="0"/>
                  <a:t> </a:t>
                </a:r>
                <a:r>
                  <a:rPr lang="fr-FR" sz="1400" dirty="0" err="1"/>
                  <a:t>much</a:t>
                </a:r>
                <a:r>
                  <a:rPr lang="fr-FR" sz="1400" dirty="0"/>
                  <a:t> more </a:t>
                </a:r>
                <a:r>
                  <a:rPr lang="fr-FR" sz="1400" dirty="0" err="1"/>
                  <a:t>complex</a:t>
                </a:r>
                <a:r>
                  <a:rPr lang="fr-FR" sz="1400" dirty="0"/>
                  <a:t> </a:t>
                </a:r>
                <a:r>
                  <a:rPr lang="fr-FR" sz="1400" dirty="0" err="1"/>
                  <a:t>dynamical</a:t>
                </a:r>
                <a:r>
                  <a:rPr lang="fr-FR" sz="1400" dirty="0"/>
                  <a:t> </a:t>
                </a:r>
                <a:r>
                  <a:rPr lang="fr-FR" sz="1400" dirty="0" err="1"/>
                  <a:t>behavior</a:t>
                </a:r>
                <a:r>
                  <a:rPr lang="fr-FR" sz="1400" dirty="0"/>
                  <a:t> due to </a:t>
                </a:r>
                <a:r>
                  <a:rPr lang="fr-FR" sz="1400" dirty="0" err="1"/>
                  <a:t>nonlinearities</a:t>
                </a:r>
                <a:r>
                  <a:rPr lang="fr-FR" sz="1400" dirty="0"/>
                  <a:t> (</a:t>
                </a:r>
                <a:r>
                  <a:rPr lang="fr-FR" sz="1400" dirty="0" err="1"/>
                  <a:t>Lotka</a:t>
                </a:r>
                <a:r>
                  <a:rPr lang="fr-FR" sz="1400" dirty="0"/>
                  <a:t>–Volterra </a:t>
                </a:r>
                <a:r>
                  <a:rPr lang="fr-FR" sz="1400" dirty="0" err="1"/>
                  <a:t>prey</a:t>
                </a:r>
                <a:r>
                  <a:rPr lang="fr-FR" sz="1400" dirty="0"/>
                  <a:t>–</a:t>
                </a:r>
                <a:r>
                  <a:rPr lang="fr-FR" sz="1400" dirty="0" err="1"/>
                  <a:t>predator</a:t>
                </a:r>
                <a:r>
                  <a:rPr lang="fr-FR" sz="1400" dirty="0"/>
                  <a:t> system, </a:t>
                </a:r>
                <a:r>
                  <a:rPr lang="fr-FR" sz="1400" dirty="0" err="1"/>
                  <a:t>limit</a:t>
                </a:r>
                <a:r>
                  <a:rPr lang="fr-FR" sz="1400" dirty="0"/>
                  <a:t> cycles…)</a:t>
                </a:r>
              </a:p>
              <a:p>
                <a:pPr algn="r"/>
                <a:r>
                  <a:rPr lang="fr-FR" sz="1400" b="1" dirty="0">
                    <a:solidFill>
                      <a:schemeClr val="accent1"/>
                    </a:solidFill>
                    <a:latin typeface="Alef" panose="00000500000000000000" pitchFamily="2" charset="-79"/>
                    <a:cs typeface="Alef" panose="00000500000000000000" pitchFamily="2" charset="-79"/>
                    <a:sym typeface="Wingdings" panose="05000000000000000000" pitchFamily="2" charset="2"/>
                  </a:rPr>
                  <a:t>[Nowak, chap. 4]</a:t>
                </a:r>
                <a:endParaRPr lang="fr-FR" sz="1400" dirty="0">
                  <a:latin typeface="Alef" panose="00000500000000000000" pitchFamily="2" charset="-79"/>
                  <a:cs typeface="Alef" panose="00000500000000000000" pitchFamily="2" charset="-79"/>
                  <a:sym typeface="Wingdings" panose="05000000000000000000" pitchFamily="2" charset="2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09FB7E4-B53F-48E0-8CB4-4069D402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33" y="1247425"/>
                <a:ext cx="11082867" cy="4785669"/>
              </a:xfrm>
              <a:prstGeom prst="rect">
                <a:avLst/>
              </a:prstGeom>
              <a:blipFill>
                <a:blip r:embed="rId2"/>
                <a:stretch>
                  <a:fillRect l="-495" t="-764" r="-4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84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74D8B4-2952-42DC-A56A-76357EA60452}"/>
              </a:ext>
            </a:extLst>
          </p:cNvPr>
          <p:cNvSpPr txBox="1"/>
          <p:nvPr/>
        </p:nvSpPr>
        <p:spPr>
          <a:xfrm>
            <a:off x="592667" y="321734"/>
            <a:ext cx="10261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Fitness </a:t>
            </a:r>
            <a:r>
              <a:rPr lang="fr-FR" sz="2800" b="1" dirty="0" err="1">
                <a:solidFill>
                  <a:schemeClr val="accent1"/>
                </a:solidFill>
              </a:rPr>
              <a:t>landscapes</a:t>
            </a:r>
            <a:r>
              <a:rPr lang="fr-FR" sz="2800" b="1" dirty="0">
                <a:solidFill>
                  <a:schemeClr val="accent1"/>
                </a:solidFill>
              </a:rPr>
              <a:t>, </a:t>
            </a:r>
            <a:r>
              <a:rPr lang="fr-FR" sz="2800" b="1" dirty="0" err="1">
                <a:solidFill>
                  <a:schemeClr val="accent1"/>
                </a:solidFill>
              </a:rPr>
              <a:t>sequence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</a:rPr>
              <a:t>spaces</a:t>
            </a:r>
            <a:r>
              <a:rPr lang="fr-FR" sz="2800" b="1" dirty="0">
                <a:solidFill>
                  <a:schemeClr val="accent1"/>
                </a:solidFill>
              </a:rPr>
              <a:t>, quasi–</a:t>
            </a:r>
            <a:r>
              <a:rPr lang="fr-FR" sz="2800" b="1" dirty="0" err="1">
                <a:solidFill>
                  <a:schemeClr val="accent1"/>
                </a:solidFill>
              </a:rPr>
              <a:t>species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</a:rPr>
              <a:t>equation</a:t>
            </a:r>
            <a:endParaRPr lang="fr-FR" sz="2800" b="1" dirty="0">
              <a:solidFill>
                <a:schemeClr val="accent1"/>
              </a:solidFill>
            </a:endParaRPr>
          </a:p>
          <a:p>
            <a:pPr algn="r"/>
            <a:r>
              <a:rPr lang="fr-FR" b="1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  <a:sym typeface="Wingdings" panose="05000000000000000000" pitchFamily="2" charset="2"/>
              </a:rPr>
              <a:t>[Nowak, chap. 3]</a:t>
            </a:r>
            <a:endParaRPr lang="fr-FR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endParaRPr>
          </a:p>
          <a:p>
            <a:r>
              <a:rPr lang="fr-FR" sz="2800" b="1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4EABD23-81E8-42D4-9C28-EDA93CA99A9A}"/>
                  </a:ext>
                </a:extLst>
              </p:cNvPr>
              <p:cNvSpPr txBox="1"/>
              <p:nvPr/>
            </p:nvSpPr>
            <p:spPr>
              <a:xfrm>
                <a:off x="711201" y="1552840"/>
                <a:ext cx="5748866" cy="677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accent1"/>
                    </a:solidFill>
                  </a:rPr>
                  <a:t>Sequence </a:t>
                </a:r>
                <a:r>
                  <a:rPr lang="fr-FR" sz="2400" b="1" dirty="0" err="1">
                    <a:solidFill>
                      <a:schemeClr val="accent1"/>
                    </a:solidFill>
                  </a:rPr>
                  <a:t>spaces</a:t>
                </a:r>
                <a:endParaRPr lang="fr-FR" sz="2400" b="1" dirty="0">
                  <a:solidFill>
                    <a:schemeClr val="accent1"/>
                  </a:solidFill>
                </a:endParaRPr>
              </a:p>
              <a:p>
                <a:endParaRPr lang="fr-FR" sz="2800" b="1" dirty="0">
                  <a:solidFill>
                    <a:schemeClr val="accent1"/>
                  </a:solidFill>
                </a:endParaRPr>
              </a:p>
              <a:p>
                <a:r>
                  <a:rPr lang="fr-FR" i="1" dirty="0"/>
                  <a:t>Most basic possible </a:t>
                </a:r>
                <a:r>
                  <a:rPr lang="fr-FR" i="1" dirty="0" err="1"/>
                  <a:t>representation</a:t>
                </a:r>
                <a:r>
                  <a:rPr lang="fr-FR" i="1" dirty="0"/>
                  <a:t> (</a:t>
                </a:r>
                <a:r>
                  <a:rPr lang="fr-FR" dirty="0"/>
                  <a:t>John Maynard Smith)</a:t>
                </a:r>
                <a:r>
                  <a:rPr lang="fr-FR" b="1" i="1" dirty="0"/>
                  <a:t> </a:t>
                </a:r>
              </a:p>
              <a:p>
                <a:r>
                  <a:rPr lang="fr-FR" dirty="0"/>
                  <a:t>Ex.: </a:t>
                </a:r>
                <a:r>
                  <a:rPr lang="fr-FR" dirty="0" err="1"/>
                  <a:t>piece</a:t>
                </a:r>
                <a:r>
                  <a:rPr lang="fr-FR" dirty="0"/>
                  <a:t> of DNA/RNA </a:t>
                </a:r>
                <a:r>
                  <a:rPr lang="fr-FR" dirty="0" err="1"/>
                  <a:t>with</a:t>
                </a:r>
                <a:r>
                  <a:rPr lang="fr-FR" dirty="0"/>
                  <a:t> 3 codons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 / </a:t>
                </a:r>
                <a:r>
                  <a:rPr lang="fr-FR" dirty="0" err="1"/>
                  <a:t>piece</a:t>
                </a:r>
                <a:r>
                  <a:rPr lang="fr-FR" dirty="0"/>
                  <a:t> of </a:t>
                </a:r>
                <a:r>
                  <a:rPr lang="fr-FR" dirty="0" err="1"/>
                  <a:t>protein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3 </a:t>
                </a:r>
                <a:r>
                  <a:rPr lang="fr-FR" dirty="0" err="1"/>
                  <a:t>amino</a:t>
                </a:r>
                <a:r>
                  <a:rPr lang="fr-FR" dirty="0"/>
                  <a:t>–</a:t>
                </a:r>
                <a:r>
                  <a:rPr lang="fr-FR" dirty="0" err="1"/>
                  <a:t>acids</a:t>
                </a:r>
                <a:r>
                  <a:rPr lang="fr-FR" dirty="0"/>
                  <a:t> (alphabet </a:t>
                </a:r>
                <a:r>
                  <a:rPr lang="fr-FR" dirty="0" err="1"/>
                  <a:t>with</a:t>
                </a:r>
                <a:r>
                  <a:rPr lang="fr-FR" dirty="0"/>
                  <a:t> 20 </a:t>
                </a:r>
                <a:r>
                  <a:rPr lang="fr-FR" dirty="0" err="1"/>
                  <a:t>letters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Even more abstract:  alphabet </a:t>
                </a:r>
                <a:r>
                  <a:rPr lang="fr-FR" dirty="0" err="1"/>
                  <a:t>with</a:t>
                </a:r>
                <a:r>
                  <a:rPr lang="fr-FR" dirty="0"/>
                  <a:t> 2 </a:t>
                </a:r>
                <a:r>
                  <a:rPr lang="fr-FR" dirty="0" err="1"/>
                  <a:t>letters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fr-FR" dirty="0"/>
              </a:p>
              <a:p>
                <a:r>
                  <a:rPr lang="fr-FR" dirty="0"/>
                  <a:t>Pieces live on </a:t>
                </a:r>
                <a:r>
                  <a:rPr lang="fr-FR" dirty="0" err="1"/>
                  <a:t>vertices</a:t>
                </a:r>
                <a:r>
                  <a:rPr lang="fr-FR" dirty="0"/>
                  <a:t> of cube</a:t>
                </a:r>
              </a:p>
              <a:p>
                <a:endParaRPr lang="fr-FR" dirty="0"/>
              </a:p>
              <a:p>
                <a:r>
                  <a:rPr lang="fr-FR" dirty="0"/>
                  <a:t>Trick: « one–hot </a:t>
                </a:r>
                <a:r>
                  <a:rPr lang="fr-FR" dirty="0" err="1"/>
                  <a:t>encoding</a:t>
                </a:r>
                <a:r>
                  <a:rPr lang="fr-FR" dirty="0"/>
                  <a:t> »  :  </a:t>
                </a:r>
              </a:p>
              <a:p>
                <a:r>
                  <a:rPr lang="fr-FR" dirty="0"/>
                  <a:t>	A = (1,0,0,0) 	T = (0,1,0,0)</a:t>
                </a:r>
              </a:p>
              <a:p>
                <a:r>
                  <a:rPr lang="fr-FR" dirty="0"/>
                  <a:t>	G = (0,0,1,0) 	C = (0,0,0,1)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	  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4EABD23-81E8-42D4-9C28-EDA93CA99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1" y="1552840"/>
                <a:ext cx="5748866" cy="6771084"/>
              </a:xfrm>
              <a:prstGeom prst="rect">
                <a:avLst/>
              </a:prstGeom>
              <a:blipFill>
                <a:blip r:embed="rId2"/>
                <a:stretch>
                  <a:fillRect l="-1697" t="-7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E4C940EF-82C7-4526-96E2-4C01688B7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99" y="1632480"/>
            <a:ext cx="6081465" cy="459898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26726AB-9FD9-45D0-A471-F1BA8088EB6F}"/>
              </a:ext>
            </a:extLst>
          </p:cNvPr>
          <p:cNvSpPr/>
          <p:nvPr/>
        </p:nvSpPr>
        <p:spPr>
          <a:xfrm>
            <a:off x="9186332" y="5655734"/>
            <a:ext cx="541867" cy="482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BFA106D-D5D6-4F0A-B00D-6B77576ACAB2}"/>
              </a:ext>
            </a:extLst>
          </p:cNvPr>
          <p:cNvCxnSpPr/>
          <p:nvPr/>
        </p:nvCxnSpPr>
        <p:spPr>
          <a:xfrm flipV="1">
            <a:off x="8686800" y="6138334"/>
            <a:ext cx="609600" cy="423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C91410F-F7F1-4840-9D2A-7BEF0B65530C}"/>
              </a:ext>
            </a:extLst>
          </p:cNvPr>
          <p:cNvSpPr txBox="1"/>
          <p:nvPr/>
        </p:nvSpPr>
        <p:spPr>
          <a:xfrm>
            <a:off x="6913034" y="6488668"/>
            <a:ext cx="348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 </a:t>
            </a:r>
            <a:r>
              <a:rPr lang="fr-FR" dirty="0" err="1"/>
              <a:t>nucleotides</a:t>
            </a:r>
            <a:r>
              <a:rPr lang="fr-FR" dirty="0"/>
              <a:t> in DNA/RNA</a:t>
            </a:r>
          </a:p>
        </p:txBody>
      </p:sp>
    </p:spTree>
    <p:extLst>
      <p:ext uri="{BB962C8B-B14F-4D97-AF65-F5344CB8AC3E}">
        <p14:creationId xmlns:p14="http://schemas.microsoft.com/office/powerpoint/2010/main" val="403141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A9178E-506B-440F-95F4-85F598B5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0" y="0"/>
            <a:ext cx="996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0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ED1F0C8-05C7-4BF7-BCC1-3B58D456430E}"/>
              </a:ext>
            </a:extLst>
          </p:cNvPr>
          <p:cNvSpPr txBox="1"/>
          <p:nvPr/>
        </p:nvSpPr>
        <p:spPr>
          <a:xfrm>
            <a:off x="575733" y="391068"/>
            <a:ext cx="11192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Hamming</a:t>
            </a:r>
            <a:r>
              <a:rPr lang="fr-FR" sz="2400" b="1" dirty="0">
                <a:solidFill>
                  <a:schemeClr val="accent1"/>
                </a:solidFill>
              </a:rPr>
              <a:t> distance on </a:t>
            </a:r>
            <a:r>
              <a:rPr lang="fr-FR" sz="2400" b="1" dirty="0" err="1">
                <a:solidFill>
                  <a:schemeClr val="accent1"/>
                </a:solidFill>
              </a:rPr>
              <a:t>sequence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spaces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E9474BB-01F6-488D-9F65-E3B8F2D83AB0}"/>
                  </a:ext>
                </a:extLst>
              </p:cNvPr>
              <p:cNvSpPr txBox="1"/>
              <p:nvPr/>
            </p:nvSpPr>
            <p:spPr>
              <a:xfrm>
                <a:off x="575733" y="1066800"/>
                <a:ext cx="11294533" cy="5125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dirty="0">
                    <a:latin typeface="Cambria Math" panose="02040503050406030204" pitchFamily="18" charset="0"/>
                  </a:rPr>
                  <a:t>One–hot </a:t>
                </a:r>
                <a:r>
                  <a:rPr lang="fr-FR" b="0" dirty="0" err="1">
                    <a:latin typeface="Cambria Math" panose="02040503050406030204" pitchFamily="18" charset="0"/>
                  </a:rPr>
                  <a:t>encoding</a:t>
                </a:r>
                <a:endParaRPr lang="fr-FR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fr-FR" b="0" dirty="0"/>
                  <a:t> 	</a:t>
                </a:r>
                <a:r>
                  <a:rPr lang="fr-FR" b="1" dirty="0">
                    <a:solidFill>
                      <a:schemeClr val="accent1"/>
                    </a:solidFill>
                  </a:rPr>
                  <a:t>(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Hamming</a:t>
                </a:r>
                <a:r>
                  <a:rPr lang="fr-FR" b="1" dirty="0">
                    <a:solidFill>
                      <a:schemeClr val="accent1"/>
                    </a:solidFill>
                  </a:rPr>
                  <a:t> distance)</a:t>
                </a:r>
              </a:p>
              <a:p>
                <a:r>
                  <a:rPr lang="fr-FR" dirty="0"/>
                  <a:t>(</a:t>
                </a:r>
                <a:r>
                  <a:rPr lang="fr-FR" dirty="0" err="1"/>
                  <a:t>Generalization</a:t>
                </a:r>
                <a:r>
                  <a:rPr lang="fr-FR" dirty="0"/>
                  <a:t> :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=# </m:t>
                    </m:r>
                    <m:d>
                      <m:dPr>
                        <m:begChr m:val="{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)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= </a:t>
                </a:r>
                <a:r>
                  <a:rPr lang="fr-FR" dirty="0" err="1"/>
                  <a:t>shortest</a:t>
                </a:r>
                <a:r>
                  <a:rPr lang="fr-FR" dirty="0"/>
                  <a:t> </a:t>
                </a:r>
                <a:r>
                  <a:rPr lang="fr-FR" dirty="0" err="1"/>
                  <a:t>path</a:t>
                </a:r>
                <a:r>
                  <a:rPr lang="fr-FR" dirty="0"/>
                  <a:t>–</a:t>
                </a:r>
                <a:r>
                  <a:rPr lang="fr-FR" dirty="0" err="1"/>
                  <a:t>length</a:t>
                </a:r>
                <a:r>
                  <a:rPr lang="fr-FR" dirty="0"/>
                  <a:t> </a:t>
                </a:r>
                <a:r>
                  <a:rPr lang="fr-FR" dirty="0" err="1"/>
                  <a:t>btw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if one </a:t>
                </a:r>
                <a:r>
                  <a:rPr lang="fr-FR" dirty="0" err="1"/>
                  <a:t>stays</a:t>
                </a:r>
                <a:r>
                  <a:rPr lang="fr-FR" dirty="0"/>
                  <a:t> on the </a:t>
                </a:r>
                <a:r>
                  <a:rPr lang="fr-FR" dirty="0" err="1"/>
                  <a:t>edges</a:t>
                </a:r>
                <a:r>
                  <a:rPr lang="fr-FR" dirty="0"/>
                  <a:t> of the hypercube ( = « Manhattan » distance)</a:t>
                </a:r>
              </a:p>
              <a:p>
                <a:r>
                  <a:rPr lang="fr-FR" dirty="0"/>
                  <a:t>	ex.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0,1,1</m:t>
                        </m:r>
                      </m:e>
                    </m:d>
                  </m:oMath>
                </a14:m>
                <a:r>
                  <a:rPr lang="fr-FR" dirty="0"/>
                  <a:t>, 2 </a:t>
                </a:r>
                <a:r>
                  <a:rPr lang="fr-FR" dirty="0" err="1"/>
                  <a:t>shortest</a:t>
                </a:r>
                <a:r>
                  <a:rPr lang="fr-FR" dirty="0"/>
                  <a:t> </a:t>
                </a:r>
                <a:r>
                  <a:rPr lang="fr-FR" dirty="0" err="1"/>
                  <a:t>paths</a:t>
                </a:r>
                <a:r>
                  <a:rPr lang="fr-FR" dirty="0"/>
                  <a:t> </a:t>
                </a:r>
                <a:r>
                  <a:rPr lang="fr-FR" dirty="0" err="1"/>
                  <a:t>thru</a:t>
                </a:r>
                <a:r>
                  <a:rPr lang="fr-FR" dirty="0"/>
                  <a:t> (0,1,0) or (0,0,1),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dirty="0"/>
                  <a:t> and not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!</a:t>
                </a:r>
              </a:p>
              <a:p>
                <a:endParaRPr lang="fr-FR" dirty="0"/>
              </a:p>
              <a:p>
                <a:r>
                  <a:rPr lang="fr-FR" dirty="0" err="1"/>
                  <a:t>Hamming</a:t>
                </a:r>
                <a:r>
                  <a:rPr lang="fr-FR" dirty="0"/>
                  <a:t> </a:t>
                </a:r>
                <a:r>
                  <a:rPr lang="fr-FR" dirty="0" err="1"/>
                  <a:t>metric</a:t>
                </a:r>
                <a:r>
                  <a:rPr lang="fr-FR" dirty="0"/>
                  <a:t> on </a:t>
                </a:r>
                <a:r>
                  <a:rPr lang="fr-FR" dirty="0" err="1"/>
                  <a:t>space</a:t>
                </a:r>
                <a:r>
                  <a:rPr lang="fr-FR" dirty="0"/>
                  <a:t> of </a:t>
                </a:r>
                <a:r>
                  <a:rPr lang="fr-FR" dirty="0" err="1"/>
                  <a:t>sequences</a:t>
                </a:r>
                <a:r>
                  <a:rPr lang="fr-FR" dirty="0"/>
                  <a:t> of </a:t>
                </a:r>
                <a:r>
                  <a:rPr lang="fr-FR" dirty="0" err="1"/>
                  <a:t>length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i="1" dirty="0" err="1"/>
                  <a:t>very</a:t>
                </a:r>
                <a:r>
                  <a:rPr lang="fr-FR" i="1" dirty="0"/>
                  <a:t> </a:t>
                </a:r>
                <a:r>
                  <a:rPr lang="fr-FR" dirty="0" err="1"/>
                  <a:t>different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dirty="0" err="1"/>
                  <a:t>Euclidean</a:t>
                </a:r>
                <a:r>
                  <a:rPr lang="fr-FR" dirty="0"/>
                  <a:t> 3–d </a:t>
                </a:r>
                <a:r>
                  <a:rPr lang="fr-FR" dirty="0" err="1"/>
                  <a:t>metric</a:t>
                </a:r>
                <a:r>
                  <a:rPr lang="fr-FR" dirty="0"/>
                  <a:t> </a:t>
                </a:r>
              </a:p>
              <a:p>
                <a:r>
                  <a:rPr lang="fr-FR" dirty="0"/>
                  <a:t> ex.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=300,  </m:t>
                    </m:r>
                  </m:oMath>
                </a14:m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:r>
                  <a:rPr lang="fr-FR" dirty="0" err="1"/>
                  <a:t>space</a:t>
                </a:r>
                <a:r>
                  <a:rPr lang="fr-FR" dirty="0"/>
                  <a:t> </a:t>
                </a:r>
                <a:r>
                  <a:rPr lang="fr-FR" dirty="0" err="1"/>
                  <a:t>contains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points </a:t>
                </a:r>
              </a:p>
              <a:p>
                <a:r>
                  <a:rPr lang="fr-FR" dirty="0"/>
                  <a:t>       3–d cube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also</a:t>
                </a:r>
                <a:r>
                  <a:rPr lang="fr-FR" dirty="0"/>
                  <a:t> </a:t>
                </a:r>
                <a:r>
                  <a:rPr lang="fr-FR" dirty="0" err="1"/>
                  <a:t>contains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300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points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integer</a:t>
                </a:r>
                <a:r>
                  <a:rPr lang="fr-FR" dirty="0"/>
                  <a:t> </a:t>
                </a:r>
                <a:r>
                  <a:rPr lang="fr-FR" dirty="0" err="1"/>
                  <a:t>coordinates</a:t>
                </a:r>
                <a:endParaRPr lang="fr-FR" dirty="0"/>
              </a:p>
              <a:p>
                <a:r>
                  <a:rPr lang="fr-FR" dirty="0"/>
                  <a:t>        If unit = </a:t>
                </a:r>
                <a:r>
                  <a:rPr lang="fr-FR" dirty="0" err="1"/>
                  <a:t>meter</a:t>
                </a:r>
                <a:r>
                  <a:rPr lang="fr-FR" dirty="0"/>
                  <a:t>, </a:t>
                </a:r>
                <a:r>
                  <a:rPr lang="fr-FR" dirty="0" err="1"/>
                  <a:t>diameter</a:t>
                </a:r>
                <a:r>
                  <a:rPr lang="fr-FR" dirty="0"/>
                  <a:t> of 3–d cube </a:t>
                </a:r>
                <a:r>
                  <a:rPr lang="fr-FR" dirty="0" err="1"/>
                  <a:t>larger</a:t>
                </a:r>
                <a:r>
                  <a:rPr lang="fr-FR" dirty="0"/>
                  <a:t> </a:t>
                </a:r>
                <a:r>
                  <a:rPr lang="fr-FR" dirty="0" err="1"/>
                  <a:t>than</a:t>
                </a:r>
                <a:r>
                  <a:rPr lang="fr-FR" dirty="0"/>
                  <a:t> size of </a:t>
                </a:r>
                <a:r>
                  <a:rPr lang="fr-FR" dirty="0" err="1"/>
                  <a:t>universe</a:t>
                </a:r>
                <a:endParaRPr lang="fr-FR" dirty="0"/>
              </a:p>
              <a:p>
                <a:r>
                  <a:rPr lang="fr-FR" dirty="0"/>
                  <a:t>         But </a:t>
                </a:r>
                <a:r>
                  <a:rPr lang="fr-FR" dirty="0" err="1"/>
                  <a:t>diameter</a:t>
                </a:r>
                <a:r>
                  <a:rPr lang="fr-FR" dirty="0"/>
                  <a:t> of L–</a:t>
                </a:r>
                <a:r>
                  <a:rPr lang="fr-FR" dirty="0" err="1"/>
                  <a:t>dimensional</a:t>
                </a:r>
                <a:r>
                  <a:rPr lang="fr-FR" dirty="0"/>
                  <a:t> cube =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:r>
                  <a:rPr lang="fr-FR" dirty="0" err="1"/>
                  <a:t>space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very</a:t>
                </a:r>
                <a:r>
                  <a:rPr lang="fr-FR" dirty="0"/>
                  <a:t> « </a:t>
                </a:r>
                <a:r>
                  <a:rPr lang="fr-FR" dirty="0" err="1"/>
                  <a:t>packed</a:t>
                </a:r>
                <a:r>
                  <a:rPr lang="fr-FR" dirty="0"/>
                  <a:t> » (</a:t>
                </a: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sequences</a:t>
                </a:r>
                <a:r>
                  <a:rPr lang="fr-FR" dirty="0"/>
                  <a:t> are </a:t>
                </a:r>
                <a:r>
                  <a:rPr lang="fr-FR" dirty="0" err="1"/>
                  <a:t>never</a:t>
                </a:r>
                <a:r>
                  <a:rPr lang="fr-FR" dirty="0"/>
                  <a:t> </a:t>
                </a:r>
                <a:r>
                  <a:rPr lang="fr-FR" dirty="0" err="1"/>
                  <a:t>very</a:t>
                </a:r>
                <a:r>
                  <a:rPr lang="fr-FR" dirty="0"/>
                  <a:t> far </a:t>
                </a:r>
                <a:r>
                  <a:rPr lang="fr-FR" dirty="0" err="1"/>
                  <a:t>apart</a:t>
                </a:r>
                <a:r>
                  <a:rPr lang="fr-FR" dirty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… but </a:t>
                </a:r>
                <a:r>
                  <a:rPr lang="fr-FR" dirty="0" err="1"/>
                  <a:t>very</a:t>
                </a:r>
                <a:r>
                  <a:rPr lang="fr-FR" dirty="0"/>
                  <a:t> </a:t>
                </a:r>
                <a:r>
                  <a:rPr lang="fr-FR" dirty="0" err="1"/>
                  <a:t>tricky</a:t>
                </a:r>
                <a:r>
                  <a:rPr lang="fr-FR" dirty="0"/>
                  <a:t> to </a:t>
                </a:r>
                <a:r>
                  <a:rPr lang="fr-FR" dirty="0" err="1"/>
                  <a:t>find</a:t>
                </a:r>
                <a:r>
                  <a:rPr lang="fr-FR" dirty="0"/>
                  <a:t> a </a:t>
                </a:r>
                <a:r>
                  <a:rPr lang="fr-FR" dirty="0" err="1"/>
                  <a:t>path</a:t>
                </a:r>
                <a:r>
                  <a:rPr lang="fr-FR" dirty="0"/>
                  <a:t> in a good direction</a:t>
                </a:r>
              </a:p>
              <a:p>
                <a:r>
                  <a:rPr lang="fr-FR" dirty="0"/>
                  <a:t> </a:t>
                </a:r>
              </a:p>
              <a:p>
                <a:r>
                  <a:rPr lang="fr-FR" b="1" i="1" dirty="0">
                    <a:solidFill>
                      <a:schemeClr val="accent1"/>
                    </a:solidFill>
                  </a:rPr>
                  <a:t>« Evolution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is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a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trajectory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thru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sequence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spaces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that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needs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an efficient guide » (Nowak)</a:t>
                </a:r>
              </a:p>
              <a:p>
                <a:endParaRPr lang="fr-FR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E9474BB-01F6-488D-9F65-E3B8F2D83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3" y="1066800"/>
                <a:ext cx="11294533" cy="5125314"/>
              </a:xfrm>
              <a:prstGeom prst="rect">
                <a:avLst/>
              </a:prstGeom>
              <a:blipFill>
                <a:blip r:embed="rId2"/>
                <a:stretch>
                  <a:fillRect l="-432" t="-32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726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4D3B74-E207-4F73-8171-DFCB5E76A39E}"/>
              </a:ext>
            </a:extLst>
          </p:cNvPr>
          <p:cNvSpPr txBox="1"/>
          <p:nvPr/>
        </p:nvSpPr>
        <p:spPr>
          <a:xfrm>
            <a:off x="516467" y="364067"/>
            <a:ext cx="1127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Remarks</a:t>
            </a:r>
            <a:r>
              <a:rPr lang="fr-FR" i="1" dirty="0"/>
              <a:t>.</a:t>
            </a:r>
            <a:r>
              <a:rPr lang="fr-FR" dirty="0"/>
              <a:t> </a:t>
            </a:r>
          </a:p>
          <a:p>
            <a:r>
              <a:rPr lang="fr-FR" dirty="0"/>
              <a:t>1. Moving </a:t>
            </a:r>
            <a:r>
              <a:rPr lang="fr-FR" dirty="0" err="1"/>
              <a:t>along</a:t>
            </a:r>
            <a:r>
              <a:rPr lang="fr-FR" dirty="0"/>
              <a:t> an </a:t>
            </a:r>
            <a:r>
              <a:rPr lang="fr-FR" dirty="0" err="1"/>
              <a:t>edge</a:t>
            </a:r>
            <a:r>
              <a:rPr lang="fr-FR" dirty="0"/>
              <a:t> in </a:t>
            </a:r>
            <a:r>
              <a:rPr lang="fr-FR" dirty="0" err="1"/>
              <a:t>sequence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equivalent</a:t>
            </a:r>
            <a:r>
              <a:rPr lang="fr-FR" dirty="0"/>
              <a:t> to a « single–point mutation », </a:t>
            </a:r>
          </a:p>
          <a:p>
            <a:r>
              <a:rPr lang="fr-FR" dirty="0"/>
              <a:t>	i.e. </a:t>
            </a:r>
            <a:r>
              <a:rPr lang="fr-FR" dirty="0" err="1"/>
              <a:t>changing</a:t>
            </a:r>
            <a:r>
              <a:rPr lang="fr-FR" dirty="0"/>
              <a:t> one </a:t>
            </a:r>
            <a:r>
              <a:rPr lang="fr-FR" dirty="0" err="1"/>
              <a:t>letter</a:t>
            </a:r>
            <a:r>
              <a:rPr lang="fr-FR" dirty="0"/>
              <a:t> (</a:t>
            </a:r>
            <a:r>
              <a:rPr lang="fr-FR" dirty="0" err="1"/>
              <a:t>nucleotide</a:t>
            </a:r>
            <a:r>
              <a:rPr lang="fr-FR" dirty="0"/>
              <a:t>/</a:t>
            </a:r>
            <a:r>
              <a:rPr lang="fr-FR" dirty="0" err="1"/>
              <a:t>aminoacid</a:t>
            </a:r>
            <a:r>
              <a:rPr lang="fr-FR" dirty="0"/>
              <a:t>) at a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 One–point mutations are  « </a:t>
            </a:r>
            <a:r>
              <a:rPr lang="fr-FR" dirty="0" err="1"/>
              <a:t>natural</a:t>
            </a:r>
            <a:r>
              <a:rPr lang="fr-FR" dirty="0"/>
              <a:t> moves »  (</a:t>
            </a:r>
            <a:r>
              <a:rPr lang="fr-FR" dirty="0" err="1"/>
              <a:t>replication</a:t>
            </a:r>
            <a:r>
              <a:rPr lang="fr-FR" dirty="0"/>
              <a:t> </a:t>
            </a:r>
            <a:r>
              <a:rPr lang="fr-FR" dirty="0" err="1"/>
              <a:t>errors</a:t>
            </a:r>
            <a:r>
              <a:rPr lang="fr-FR" dirty="0"/>
              <a:t>)  [ + </a:t>
            </a:r>
            <a:r>
              <a:rPr lang="fr-FR" dirty="0" err="1"/>
              <a:t>deletions</a:t>
            </a:r>
            <a:r>
              <a:rPr lang="fr-FR" dirty="0"/>
              <a:t>, insertions, cross–</a:t>
            </a:r>
            <a:r>
              <a:rPr lang="fr-FR" dirty="0" err="1"/>
              <a:t>overs</a:t>
            </a:r>
            <a:r>
              <a:rPr lang="fr-FR" dirty="0"/>
              <a:t>…]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Used</a:t>
            </a:r>
            <a:r>
              <a:rPr lang="fr-FR" dirty="0"/>
              <a:t> as an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(X–rays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random</a:t>
            </a:r>
            <a:r>
              <a:rPr lang="fr-FR" dirty="0">
                <a:sym typeface="Wingdings" panose="05000000000000000000" pitchFamily="2" charset="2"/>
              </a:rPr>
              <a:t> one–point mutations  high–</a:t>
            </a:r>
            <a:r>
              <a:rPr lang="fr-FR" dirty="0" err="1">
                <a:sym typeface="Wingdings" panose="05000000000000000000" pitchFamily="2" charset="2"/>
              </a:rPr>
              <a:t>throughput</a:t>
            </a:r>
            <a:r>
              <a:rPr lang="fr-FR" dirty="0">
                <a:sym typeface="Wingdings" panose="05000000000000000000" pitchFamily="2" charset="2"/>
              </a:rPr>
              <a:t> screening of </a:t>
            </a:r>
            <a:r>
              <a:rPr lang="fr-FR" dirty="0" err="1">
                <a:sym typeface="Wingdings" panose="05000000000000000000" pitchFamily="2" charset="2"/>
              </a:rPr>
              <a:t>sequence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space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thru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mutagenesis</a:t>
            </a:r>
            <a:r>
              <a:rPr lang="fr-FR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sym typeface="Wingdings" panose="05000000000000000000" pitchFamily="2" charset="2"/>
              </a:rPr>
              <a:t>Also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used</a:t>
            </a:r>
            <a:r>
              <a:rPr lang="fr-FR" dirty="0">
                <a:sym typeface="Wingdings" panose="05000000000000000000" pitchFamily="2" charset="2"/>
              </a:rPr>
              <a:t> as a Monte–Carlo move in </a:t>
            </a:r>
            <a:r>
              <a:rPr lang="fr-FR" dirty="0" err="1">
                <a:sym typeface="Wingdings" panose="05000000000000000000" pitchFamily="2" charset="2"/>
              </a:rPr>
              <a:t>inference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methods</a:t>
            </a:r>
            <a:endParaRPr lang="fr-FR" dirty="0"/>
          </a:p>
          <a:p>
            <a:endParaRPr lang="fr-FR" dirty="0"/>
          </a:p>
          <a:p>
            <a:r>
              <a:rPr lang="fr-FR" dirty="0"/>
              <a:t>2. </a:t>
            </a:r>
            <a:r>
              <a:rPr lang="fr-FR" dirty="0" err="1"/>
              <a:t>Sometimes</a:t>
            </a:r>
            <a:r>
              <a:rPr lang="fr-FR" dirty="0"/>
              <a:t> « base–pair replacements » are more sensible (</a:t>
            </a:r>
            <a:r>
              <a:rPr lang="fr-FR" dirty="0" err="1"/>
              <a:t>otherwise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change </a:t>
            </a:r>
            <a:r>
              <a:rPr lang="fr-FR" dirty="0" err="1"/>
              <a:t>completely</a:t>
            </a:r>
            <a:r>
              <a:rPr lang="fr-FR" dirty="0"/>
              <a:t> the structure)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43886C-AB7A-486C-A896-935E3B61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141133"/>
            <a:ext cx="9499600" cy="314113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33EB4AE-DF26-430F-88FD-E1FFE2460DC5}"/>
              </a:ext>
            </a:extLst>
          </p:cNvPr>
          <p:cNvSpPr/>
          <p:nvPr/>
        </p:nvSpPr>
        <p:spPr>
          <a:xfrm rot="20422121">
            <a:off x="3556000" y="5427133"/>
            <a:ext cx="186267" cy="50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9E51DD5-8656-450F-8B4D-DC972082D53F}"/>
              </a:ext>
            </a:extLst>
          </p:cNvPr>
          <p:cNvCxnSpPr/>
          <p:nvPr/>
        </p:nvCxnSpPr>
        <p:spPr>
          <a:xfrm>
            <a:off x="3750733" y="5951659"/>
            <a:ext cx="1354667" cy="54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5CEE78B-8D2C-4A5D-8098-626477776392}"/>
                  </a:ext>
                </a:extLst>
              </p:cNvPr>
              <p:cNvSpPr txBox="1"/>
              <p:nvPr/>
            </p:nvSpPr>
            <p:spPr>
              <a:xfrm>
                <a:off x="5198533" y="6358467"/>
                <a:ext cx="4639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change A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fr-FR" dirty="0"/>
                  <a:t>U pair to </a:t>
                </a:r>
                <a:r>
                  <a:rPr lang="fr-FR" dirty="0" err="1"/>
                  <a:t>another</a:t>
                </a:r>
                <a:r>
                  <a:rPr lang="fr-FR" dirty="0"/>
                  <a:t> pair (C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fr-FR" dirty="0"/>
                  <a:t>, U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fr-FR" dirty="0"/>
                  <a:t>A, etc.)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5CEE78B-8D2C-4A5D-8098-626477776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33" y="6358467"/>
                <a:ext cx="4639734" cy="369332"/>
              </a:xfrm>
              <a:prstGeom prst="rect">
                <a:avLst/>
              </a:prstGeom>
              <a:blipFill>
                <a:blip r:embed="rId3"/>
                <a:stretch>
                  <a:fillRect l="-1183" t="-8197" r="-118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89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1366541-CE00-43AE-AA57-360A2B6AD197}"/>
              </a:ext>
            </a:extLst>
          </p:cNvPr>
          <p:cNvSpPr txBox="1"/>
          <p:nvPr/>
        </p:nvSpPr>
        <p:spPr>
          <a:xfrm>
            <a:off x="609600" y="321733"/>
            <a:ext cx="1141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Quasi–</a:t>
            </a:r>
            <a:r>
              <a:rPr lang="fr-FR" sz="2400" b="1" dirty="0" err="1">
                <a:solidFill>
                  <a:schemeClr val="accent1"/>
                </a:solidFill>
              </a:rPr>
              <a:t>species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equation</a:t>
            </a:r>
            <a:r>
              <a:rPr lang="fr-FR" sz="2400" b="1" dirty="0">
                <a:solidFill>
                  <a:schemeClr val="accent1"/>
                </a:solidFill>
              </a:rPr>
              <a:t> (mutation–</a:t>
            </a:r>
            <a:r>
              <a:rPr lang="fr-FR" sz="2400" b="1" dirty="0" err="1">
                <a:solidFill>
                  <a:schemeClr val="accent1"/>
                </a:solidFill>
              </a:rPr>
              <a:t>selection</a:t>
            </a:r>
            <a:r>
              <a:rPr lang="fr-FR" sz="2400" b="1" dirty="0">
                <a:solidFill>
                  <a:schemeClr val="accent1"/>
                </a:solidFill>
              </a:rPr>
              <a:t> + reproduction)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10D00DB-CA33-4B8C-9E3C-342591431BE3}"/>
                  </a:ext>
                </a:extLst>
              </p:cNvPr>
              <p:cNvSpPr txBox="1"/>
              <p:nvPr/>
            </p:nvSpPr>
            <p:spPr>
              <a:xfrm>
                <a:off x="376766" y="866204"/>
                <a:ext cx="11438467" cy="687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/>
                  <a:t>CAUTION : HERE 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𝑆𝐸𝑄𝑈𝐸𝑁𝐶𝐸</m:t>
                    </m:r>
                  </m:oMath>
                </a14:m>
                <a:r>
                  <a:rPr lang="fr-FR" i="1" dirty="0"/>
                  <a:t> !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SETTING : an </a:t>
                </a:r>
                <a:r>
                  <a:rPr lang="fr-FR" dirty="0" err="1"/>
                  <a:t>infinitely</a:t>
                </a:r>
                <a:r>
                  <a:rPr lang="fr-FR" dirty="0"/>
                  <a:t> large population of </a:t>
                </a:r>
                <a:r>
                  <a:rPr lang="fr-FR" dirty="0" err="1"/>
                  <a:t>organisms</a:t>
                </a:r>
                <a:r>
                  <a:rPr lang="fr-FR" dirty="0"/>
                  <a:t>, </a:t>
                </a:r>
                <a:r>
                  <a:rPr lang="fr-FR" dirty="0" err="1"/>
                  <a:t>each</a:t>
                </a:r>
                <a:r>
                  <a:rPr lang="fr-FR" dirty="0"/>
                  <a:t> </a:t>
                </a:r>
                <a:r>
                  <a:rPr lang="fr-FR" dirty="0" err="1"/>
                  <a:t>carrying</a:t>
                </a:r>
                <a:r>
                  <a:rPr lang="fr-FR" dirty="0"/>
                  <a:t> a </a:t>
                </a:r>
                <a:r>
                  <a:rPr lang="fr-FR" dirty="0" err="1"/>
                  <a:t>genome</a:t>
                </a:r>
                <a:r>
                  <a:rPr lang="fr-FR" dirty="0"/>
                  <a:t> of </a:t>
                </a:r>
                <a:r>
                  <a:rPr lang="fr-FR" dirty="0" err="1"/>
                  <a:t>length</a:t>
                </a:r>
                <a:r>
                  <a:rPr lang="fr-FR" dirty="0"/>
                  <a:t> L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Point of </a:t>
                </a:r>
                <a:r>
                  <a:rPr lang="fr-FR" dirty="0" err="1"/>
                  <a:t>view</a:t>
                </a:r>
                <a:r>
                  <a:rPr lang="fr-FR" dirty="0"/>
                  <a:t>: </a:t>
                </a:r>
                <a:r>
                  <a:rPr lang="fr-FR" dirty="0" err="1"/>
                  <a:t>evolution</a:t>
                </a:r>
                <a:r>
                  <a:rPr lang="fr-FR" dirty="0"/>
                  <a:t> (</a:t>
                </a:r>
                <a:r>
                  <a:rPr lang="fr-FR" dirty="0" err="1"/>
                  <a:t>within</a:t>
                </a:r>
                <a:r>
                  <a:rPr lang="fr-FR" dirty="0"/>
                  <a:t> </a:t>
                </a:r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:r>
                  <a:rPr lang="fr-FR" dirty="0" err="1"/>
                  <a:t>space</a:t>
                </a:r>
                <a:r>
                  <a:rPr lang="fr-FR" dirty="0"/>
                  <a:t>), </a:t>
                </a:r>
                <a:r>
                  <a:rPr lang="fr-FR" dirty="0" err="1"/>
                  <a:t>many</a:t>
                </a:r>
                <a:r>
                  <a:rPr lang="fr-FR" dirty="0"/>
                  <a:t> </a:t>
                </a:r>
                <a:r>
                  <a:rPr lang="fr-FR" dirty="0" err="1"/>
                  <a:t>genome</a:t>
                </a:r>
                <a:r>
                  <a:rPr lang="fr-FR" dirty="0"/>
                  <a:t> types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err="1"/>
                  <a:t>observed</a:t>
                </a:r>
                <a:r>
                  <a:rPr lang="fr-FR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VERY </a:t>
                </a:r>
                <a:r>
                  <a:rPr lang="fr-FR" dirty="0" err="1"/>
                  <a:t>complicated</a:t>
                </a:r>
                <a:r>
                  <a:rPr lang="fr-FR" dirty="0"/>
                  <a:t> question: model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evolution</a:t>
                </a:r>
                <a:r>
                  <a:rPr lang="fr-FR" dirty="0"/>
                  <a:t>; </a:t>
                </a:r>
                <a:r>
                  <a:rPr lang="fr-FR" dirty="0" err="1"/>
                  <a:t>why</a:t>
                </a:r>
                <a:r>
                  <a:rPr lang="fr-FR" dirty="0"/>
                  <a:t> are </a:t>
                </a:r>
                <a:r>
                  <a:rPr lang="fr-FR" dirty="0" err="1"/>
                  <a:t>genomes</a:t>
                </a:r>
                <a:r>
                  <a:rPr lang="fr-FR" dirty="0"/>
                  <a:t> not </a:t>
                </a:r>
                <a:r>
                  <a:rPr lang="fr-FR" dirty="0" err="1"/>
                  <a:t>random</a:t>
                </a:r>
                <a:r>
                  <a:rPr lang="fr-FR" dirty="0"/>
                  <a:t> but variations </a:t>
                </a:r>
                <a:r>
                  <a:rPr lang="fr-FR" dirty="0" err="1"/>
                  <a:t>around</a:t>
                </a:r>
                <a:r>
                  <a:rPr lang="fr-FR" dirty="0"/>
                  <a:t> a </a:t>
                </a:r>
                <a:r>
                  <a:rPr lang="fr-FR" dirty="0" err="1"/>
                  <a:t>finite</a:t>
                </a:r>
                <a:endParaRPr lang="fr-FR" dirty="0"/>
              </a:p>
              <a:p>
                <a:r>
                  <a:rPr lang="fr-FR" dirty="0"/>
                  <a:t>		</a:t>
                </a:r>
                <a:r>
                  <a:rPr lang="fr-FR" dirty="0" err="1"/>
                  <a:t>number</a:t>
                </a:r>
                <a:r>
                  <a:rPr lang="fr-FR" dirty="0"/>
                  <a:t> of types ?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b="0" i="1" dirty="0">
                    <a:latin typeface="Cambria Math" panose="02040503050406030204" pitchFamily="18" charset="0"/>
                  </a:rPr>
                  <a:t>IN PRACTICE:  </a:t>
                </a:r>
                <a:r>
                  <a:rPr lang="fr-FR" i="1" dirty="0"/>
                  <a:t>focus on </a:t>
                </a:r>
                <a:r>
                  <a:rPr lang="fr-FR" i="1" dirty="0" err="1"/>
                  <a:t>homologous</a:t>
                </a:r>
                <a:r>
                  <a:rPr lang="fr-FR" i="1" dirty="0"/>
                  <a:t> (DNA, RNA, </a:t>
                </a:r>
                <a:r>
                  <a:rPr lang="fr-FR" i="1" dirty="0" err="1"/>
                  <a:t>protein</a:t>
                </a:r>
                <a:r>
                  <a:rPr lang="fr-FR" i="1" dirty="0"/>
                  <a:t>) </a:t>
                </a:r>
                <a:r>
                  <a:rPr lang="fr-FR" i="1" dirty="0" err="1"/>
                  <a:t>sequence</a:t>
                </a:r>
                <a:r>
                  <a:rPr lang="fr-FR" i="1" dirty="0"/>
                  <a:t> </a:t>
                </a:r>
                <a:r>
                  <a:rPr lang="fr-FR" i="1" dirty="0" err="1"/>
                  <a:t>families</a:t>
                </a:r>
                <a:r>
                  <a:rPr lang="fr-FR" i="1" dirty="0"/>
                  <a:t> </a:t>
                </a:r>
                <a:endParaRPr lang="fr-FR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dirty="0"/>
                  <a:t> relative </a:t>
                </a:r>
                <a:r>
                  <a:rPr lang="fr-FR" dirty="0" err="1"/>
                  <a:t>abundance</a:t>
                </a:r>
                <a:r>
                  <a:rPr lang="fr-FR" dirty="0"/>
                  <a:t> ( = </a:t>
                </a:r>
                <a:r>
                  <a:rPr lang="fr-FR" dirty="0" err="1"/>
                  <a:t>frequency</a:t>
                </a:r>
                <a:r>
                  <a:rPr lang="fr-FR" dirty="0"/>
                  <a:t>) of </a:t>
                </a:r>
                <a:r>
                  <a:rPr lang="fr-FR" dirty="0" err="1"/>
                  <a:t>sequences</a:t>
                </a:r>
                <a:r>
                  <a:rPr lang="fr-FR" dirty="0"/>
                  <a:t> of type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/>
                  <a:t> (« </a:t>
                </a:r>
                <a:r>
                  <a:rPr lang="fr-FR" b="1" dirty="0" err="1"/>
                  <a:t>species</a:t>
                </a:r>
                <a:r>
                  <a:rPr lang="fr-FR" b="1" dirty="0"/>
                  <a:t> »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b="1" dirty="0"/>
                  <a:t>MODEL.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 ,   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dirty="0"/>
                  <a:t>   non–linear </a:t>
                </a:r>
                <a:r>
                  <a:rPr lang="fr-FR" dirty="0" err="1"/>
                  <a:t>generalization</a:t>
                </a:r>
                <a:r>
                  <a:rPr lang="fr-FR" dirty="0"/>
                  <a:t> of mutation–</a:t>
                </a:r>
                <a:r>
                  <a:rPr lang="fr-FR" dirty="0" err="1"/>
                  <a:t>selection</a:t>
                </a:r>
                <a:r>
                  <a:rPr lang="fr-FR" dirty="0"/>
                  <a:t> </a:t>
                </a:r>
                <a:r>
                  <a:rPr lang="fr-FR" dirty="0" err="1"/>
                  <a:t>dynamics</a:t>
                </a:r>
                <a:r>
                  <a:rPr lang="fr-FR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stochastic</a:t>
                </a:r>
                <a:r>
                  <a:rPr lang="fr-FR" dirty="0"/>
                  <a:t> matrix (no mutation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</a:p>
              <a:p>
                <a:endParaRPr lang="fr-FR" i="1" dirty="0"/>
              </a:p>
              <a:p>
                <a:r>
                  <a:rPr lang="fr-FR" i="1" dirty="0" err="1"/>
                  <a:t>Linearization</a:t>
                </a:r>
                <a:r>
                  <a:rPr lang="fr-FR" i="1" dirty="0"/>
                  <a:t> trick. </a:t>
                </a:r>
                <a:r>
                  <a:rPr lang="fr-FR" dirty="0"/>
                  <a:t>Let </a:t>
                </a:r>
                <a:r>
                  <a:rPr lang="el-G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ψ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fr-F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time–</a:t>
                </a:r>
                <a:r>
                  <a:rPr lang="fr-F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integral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i="1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i="1" dirty="0"/>
                  <a:t>, </a:t>
                </a:r>
                <a:r>
                  <a:rPr lang="fr-FR" i="1" dirty="0" err="1"/>
                  <a:t>then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𝑑𝑋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r-FR" i="1" dirty="0"/>
                  <a:t> = XW, </a:t>
                </a:r>
                <a:r>
                  <a:rPr lang="fr-FR" i="1" dirty="0" err="1"/>
                  <a:t>with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fr-FR" b="0" i="1" dirty="0"/>
              </a:p>
              <a:p>
                <a:r>
                  <a:rPr lang="fr-FR" i="1" dirty="0" err="1"/>
                  <a:t>Equilibrium</a:t>
                </a:r>
                <a:r>
                  <a:rPr lang="fr-FR" i="1" dirty="0"/>
                  <a:t> solution.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𝑥𝑊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⇔   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i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>
                    <a:solidFill>
                      <a:schemeClr val="accent1"/>
                    </a:solidFill>
                  </a:rPr>
                  <a:t>Lyapunov </a:t>
                </a:r>
                <a:r>
                  <a:rPr lang="fr-FR" i="1" dirty="0" err="1">
                    <a:solidFill>
                      <a:schemeClr val="accent1"/>
                    </a:solidFill>
                  </a:rPr>
                  <a:t>exponent</a:t>
                </a:r>
                <a:r>
                  <a:rPr lang="fr-FR" i="1" dirty="0">
                    <a:solidFill>
                      <a:schemeClr val="accent1"/>
                    </a:solidFill>
                  </a:rPr>
                  <a:t> (</a:t>
                </a:r>
                <a:r>
                  <a:rPr lang="fr-FR" i="1" dirty="0" err="1">
                    <a:solidFill>
                      <a:schemeClr val="accent1"/>
                    </a:solidFill>
                  </a:rPr>
                  <a:t>highest</a:t>
                </a:r>
                <a:r>
                  <a:rPr lang="fr-FR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/>
                    </a:solidFill>
                  </a:rPr>
                  <a:t>eigenvalue</a:t>
                </a:r>
                <a:r>
                  <a:rPr lang="fr-FR" i="1" dirty="0">
                    <a:solidFill>
                      <a:schemeClr val="accent1"/>
                    </a:solidFill>
                  </a:rPr>
                  <a:t>) of matrix W</a:t>
                </a:r>
              </a:p>
              <a:p>
                <a:r>
                  <a:rPr lang="fr-FR" i="1" dirty="0"/>
                  <a:t>				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i="1" dirty="0"/>
                  <a:t> </a:t>
                </a:r>
                <a:r>
                  <a:rPr lang="fr-FR" dirty="0">
                    <a:solidFill>
                      <a:schemeClr val="accent1"/>
                    </a:solidFill>
                  </a:rPr>
                  <a:t>quasi–species 		        </a:t>
                </a:r>
                <a:r>
                  <a:rPr lang="fr-FR" dirty="0">
                    <a:solidFill>
                      <a:schemeClr val="accent1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[ Eigen–Schuster, 1970 ]</a:t>
                </a:r>
                <a:endParaRPr lang="fr-FR" dirty="0">
                  <a:solidFill>
                    <a:schemeClr val="accent1"/>
                  </a:solidFill>
                </a:endParaRPr>
              </a:p>
              <a:p>
                <a:r>
                  <a:rPr lang="fr-FR" i="1" dirty="0"/>
                  <a:t>Fitness </a:t>
                </a:r>
                <a:r>
                  <a:rPr lang="fr-FR" i="1" dirty="0" err="1"/>
                  <a:t>landscape</a:t>
                </a:r>
                <a:r>
                  <a:rPr lang="fr-FR" i="1" dirty="0"/>
                  <a:t>.</a:t>
                </a:r>
                <a:r>
                  <a:rPr lang="fr-FR" i="1" dirty="0">
                    <a:solidFill>
                      <a:schemeClr val="accent1"/>
                    </a:solidFill>
                  </a:rPr>
                  <a:t>	</a:t>
                </a:r>
                <a:r>
                  <a:rPr lang="fr-FR" i="1" dirty="0"/>
                  <a:t>Quasi–</a:t>
                </a:r>
                <a:r>
                  <a:rPr lang="fr-FR" i="1" dirty="0" err="1"/>
                  <a:t>species</a:t>
                </a:r>
                <a:r>
                  <a:rPr lang="fr-FR" i="1" dirty="0"/>
                  <a:t> </a:t>
                </a:r>
                <a:r>
                  <a:rPr lang="fr-FR" i="1" dirty="0" err="1"/>
                  <a:t>fitnesses</a:t>
                </a:r>
                <a:r>
                  <a:rPr lang="fr-FR" i="1" dirty="0"/>
                  <a:t> = </a:t>
                </a:r>
                <a:r>
                  <a:rPr lang="fr-FR" dirty="0" err="1"/>
                  <a:t>eigenvalues</a:t>
                </a:r>
                <a:r>
                  <a:rPr lang="fr-FR" dirty="0"/>
                  <a:t> of W</a:t>
                </a:r>
              </a:p>
              <a:p>
                <a:r>
                  <a:rPr lang="fr-FR" i="1" dirty="0">
                    <a:solidFill>
                      <a:schemeClr val="accent1"/>
                    </a:solidFill>
                  </a:rPr>
                  <a:t>		</a:t>
                </a:r>
                <a:r>
                  <a:rPr lang="fr-FR" dirty="0"/>
                  <a:t>The quasi–</a:t>
                </a:r>
                <a:r>
                  <a:rPr lang="fr-FR" dirty="0" err="1"/>
                  <a:t>species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maximal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fitness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fr-FR" i="1" dirty="0">
                  <a:solidFill>
                    <a:schemeClr val="accent1"/>
                  </a:solidFill>
                </a:endParaRPr>
              </a:p>
              <a:p>
                <a:endParaRPr lang="fr-FR" i="1" dirty="0">
                  <a:solidFill>
                    <a:schemeClr val="accent1"/>
                  </a:solidFill>
                </a:endParaRPr>
              </a:p>
              <a:p>
                <a:r>
                  <a:rPr lang="fr-FR" b="1" i="1" dirty="0">
                    <a:solidFill>
                      <a:schemeClr val="accent1"/>
                    </a:solidFill>
                  </a:rPr>
                  <a:t>ADAPTATION PROCESS DURING EVOLUTION.	</a:t>
                </a:r>
              </a:p>
              <a:p>
                <a:r>
                  <a:rPr lang="fr-FR" b="1" i="1" dirty="0">
                    <a:solidFill>
                      <a:schemeClr val="accent1"/>
                    </a:solidFill>
                  </a:rPr>
                  <a:t>	</a:t>
                </a:r>
                <a:r>
                  <a:rPr lang="fr-FR" b="1" dirty="0">
                    <a:solidFill>
                      <a:schemeClr val="accent1"/>
                    </a:solidFill>
                  </a:rPr>
                  <a:t>As time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goes</a:t>
                </a:r>
                <a:r>
                  <a:rPr lang="fr-FR" b="1" dirty="0">
                    <a:solidFill>
                      <a:schemeClr val="accent1"/>
                    </a:solidFill>
                  </a:rPr>
                  <a:t> by, fitness « tends » to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increase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« 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sequences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climb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the fitness 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landscape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 »</a:t>
                </a:r>
                <a:endParaRPr lang="fr-FR" b="1" i="1" dirty="0">
                  <a:solidFill>
                    <a:schemeClr val="accent1"/>
                  </a:solidFill>
                </a:endParaRPr>
              </a:p>
              <a:p>
                <a:endParaRPr lang="fr-FR" i="1" dirty="0">
                  <a:solidFill>
                    <a:schemeClr val="accent1"/>
                  </a:solidFill>
                </a:endParaRPr>
              </a:p>
              <a:p>
                <a:endParaRPr lang="fr-FR" i="1" dirty="0">
                  <a:solidFill>
                    <a:schemeClr val="accent1"/>
                  </a:solidFill>
                </a:endParaRPr>
              </a:p>
              <a:p>
                <a:r>
                  <a:rPr lang="fr-FR" i="1" dirty="0">
                    <a:solidFill>
                      <a:schemeClr val="accent1"/>
                    </a:solidFill>
                  </a:rPr>
                  <a:t>						</a:t>
                </a:r>
                <a:r>
                  <a:rPr lang="fr-FR" i="1" dirty="0"/>
                  <a:t>	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10D00DB-CA33-4B8C-9E3C-342591431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6" y="866204"/>
                <a:ext cx="11438467" cy="6871240"/>
              </a:xfrm>
              <a:prstGeom prst="rect">
                <a:avLst/>
              </a:prstGeom>
              <a:blipFill>
                <a:blip r:embed="rId2"/>
                <a:stretch>
                  <a:fillRect l="-480" t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4C4B97F0-5F87-45B6-BEF7-261EF154979A}"/>
              </a:ext>
            </a:extLst>
          </p:cNvPr>
          <p:cNvSpPr/>
          <p:nvPr/>
        </p:nvSpPr>
        <p:spPr>
          <a:xfrm>
            <a:off x="4631268" y="4870937"/>
            <a:ext cx="330200" cy="5366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94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4783A-3BE1-482F-BA65-949AE6A8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Les mathématiques pour la recherche fondamentale en biologie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8116C2-EDE3-4149-BAB5-920AEE764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77600" cy="48545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80FF"/>
                </a:solidFill>
                <a:latin typeface="HelveticaNeueLTStd-Lt"/>
              </a:rPr>
              <a:t>Alberts, Morgan et al. </a:t>
            </a:r>
          </a:p>
          <a:p>
            <a:pPr marL="0" indent="0" algn="l">
              <a:buNone/>
            </a:pPr>
            <a:r>
              <a:rPr lang="en-US" sz="1800" b="0" i="1" u="none" strike="noStrike" baseline="0" dirty="0">
                <a:solidFill>
                  <a:srgbClr val="0080FF"/>
                </a:solidFill>
                <a:latin typeface="HelveticaNeueLTStd-Lt"/>
              </a:rPr>
              <a:t>“To Understand Cells and Organisms Will Require Mathematics,</a:t>
            </a:r>
          </a:p>
          <a:p>
            <a:pPr marL="0" indent="0" algn="l">
              <a:buNone/>
            </a:pPr>
            <a:r>
              <a:rPr lang="fr-FR" sz="1800" b="0" i="1" u="none" strike="noStrike" baseline="0" dirty="0">
                <a:solidFill>
                  <a:srgbClr val="0080FF"/>
                </a:solidFill>
                <a:latin typeface="HelveticaNeueLTStd-Lt"/>
              </a:rPr>
              <a:t>Computers, and Quantitative Information »</a:t>
            </a:r>
            <a:endParaRPr lang="en-US" sz="1800" b="0" i="1" u="none" strike="noStrike" baseline="0" dirty="0">
              <a:latin typeface="UtopiaStd-Regular"/>
            </a:endParaRPr>
          </a:p>
          <a:p>
            <a:pPr marL="0" indent="0" algn="l">
              <a:buNone/>
            </a:pPr>
            <a:endParaRPr lang="en-US" sz="1800" dirty="0">
              <a:latin typeface="UtopiaStd-Regular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To progress from qualitative descriptions and intuitive reasoning to </a:t>
            </a:r>
            <a:r>
              <a:rPr lang="en-US" sz="1800" b="1" i="0" u="none" strike="noStrike" baseline="0" dirty="0">
                <a:latin typeface="UtopiaStd-Regular"/>
              </a:rPr>
              <a:t>quantitative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UtopiaStd-Regular"/>
              </a:rPr>
              <a:t>descriptions </a:t>
            </a:r>
            <a:r>
              <a:rPr lang="en-US" sz="1800" b="0" i="0" u="none" strike="noStrike" baseline="0" dirty="0">
                <a:latin typeface="UtopiaStd-Regular"/>
              </a:rPr>
              <a:t>and </a:t>
            </a:r>
            <a:r>
              <a:rPr lang="en-US" sz="1800" b="1" i="0" u="none" strike="noStrike" baseline="0" dirty="0">
                <a:latin typeface="UtopiaStd-Regular"/>
              </a:rPr>
              <a:t>mathematical deduction </a:t>
            </a:r>
            <a:r>
              <a:rPr lang="en-US" sz="1800" b="0" i="0" u="none" strike="noStrike" baseline="0" dirty="0">
                <a:latin typeface="UtopiaStd-Regular"/>
              </a:rPr>
              <a:t>is one of the biggest challenges for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contemporary cell biology. So far, the challenge has been met only for a few very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simple fragments of the machinery of living cells—subsystems involving a handful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of different </a:t>
            </a:r>
            <a:r>
              <a:rPr lang="en-US" sz="1800" b="1" i="0" u="none" strike="noStrike" baseline="0" dirty="0">
                <a:latin typeface="UtopiaStd-Regular"/>
              </a:rPr>
              <a:t>proteins</a:t>
            </a:r>
            <a:r>
              <a:rPr lang="en-US" sz="1800" b="0" i="0" u="none" strike="noStrike" baseline="0" dirty="0">
                <a:latin typeface="UtopiaStd-Regular"/>
              </a:rPr>
              <a:t>, or two or three </a:t>
            </a:r>
            <a:r>
              <a:rPr lang="en-US" sz="1800" b="1" i="0" u="none" strike="noStrike" baseline="0" dirty="0">
                <a:latin typeface="UtopiaStd-Regular"/>
              </a:rPr>
              <a:t>cross–regulatory genes</a:t>
            </a:r>
            <a:r>
              <a:rPr lang="en-US" sz="1800" b="0" i="0" u="none" strike="noStrike" baseline="0" dirty="0">
                <a:latin typeface="UtopiaStd-Regular"/>
              </a:rPr>
              <a:t>, where theory and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experiment go closely hand in hand</a:t>
            </a:r>
          </a:p>
          <a:p>
            <a:pPr marL="0" indent="0" algn="l">
              <a:buNone/>
            </a:pPr>
            <a:endParaRPr lang="en-US" sz="1800" dirty="0">
              <a:latin typeface="UtopiaStd-Regular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Knowledge and understanding bring the power to intervene—with humans,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UtopiaStd-Regular"/>
              </a:rPr>
              <a:t>to avoid or prevent disease</a:t>
            </a:r>
            <a:r>
              <a:rPr lang="en-US" sz="1800" b="0" i="0" u="none" strike="noStrike" baseline="0" dirty="0">
                <a:latin typeface="UtopiaStd-Regular"/>
              </a:rPr>
              <a:t>; with plants, to create </a:t>
            </a:r>
            <a:r>
              <a:rPr lang="en-US" sz="1800" b="1" i="0" u="none" strike="noStrike" baseline="0" dirty="0">
                <a:latin typeface="UtopiaStd-Regular"/>
              </a:rPr>
              <a:t>better crops</a:t>
            </a:r>
            <a:r>
              <a:rPr lang="en-US" sz="1800" b="0" i="0" u="none" strike="noStrike" baseline="0" dirty="0">
                <a:latin typeface="UtopiaStd-Regular"/>
              </a:rPr>
              <a:t>; </a:t>
            </a:r>
            <a:r>
              <a:rPr lang="en-US" sz="1800" b="1" i="0" u="none" strike="noStrike" baseline="0" dirty="0">
                <a:latin typeface="UtopiaStd-Regular"/>
              </a:rPr>
              <a:t>with bacteria, to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UtopiaStd-Regular"/>
              </a:rPr>
              <a:t>turn them to our own uses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623084-602D-40A8-824D-00C89E7DD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61" y="2000879"/>
            <a:ext cx="3310573" cy="43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4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24BDEAF-4D4D-40B1-9EB4-9D87B0BA40B1}"/>
              </a:ext>
            </a:extLst>
          </p:cNvPr>
          <p:cNvSpPr txBox="1"/>
          <p:nvPr/>
        </p:nvSpPr>
        <p:spPr>
          <a:xfrm>
            <a:off x="448733" y="245533"/>
            <a:ext cx="1147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Perturbation of (</a:t>
            </a:r>
            <a:r>
              <a:rPr lang="fr-FR" b="1" dirty="0" err="1">
                <a:solidFill>
                  <a:schemeClr val="accent1"/>
                </a:solidFill>
              </a:rPr>
              <a:t>selection</a:t>
            </a:r>
            <a:r>
              <a:rPr lang="fr-FR" b="1" dirty="0">
                <a:solidFill>
                  <a:schemeClr val="accent1"/>
                </a:solidFill>
              </a:rPr>
              <a:t> + reproduction) by mutation – </a:t>
            </a:r>
            <a:r>
              <a:rPr lang="fr-FR" b="1" dirty="0" err="1">
                <a:solidFill>
                  <a:schemeClr val="accent1"/>
                </a:solidFill>
              </a:rPr>
              <a:t>Error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threshold</a:t>
            </a:r>
            <a:endParaRPr lang="fr-F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BABC9C8-A2EE-42D0-AE36-C3D12A53D939}"/>
                  </a:ext>
                </a:extLst>
              </p:cNvPr>
              <p:cNvSpPr txBox="1"/>
              <p:nvPr/>
            </p:nvSpPr>
            <p:spPr>
              <a:xfrm>
                <a:off x="448733" y="846667"/>
                <a:ext cx="11523134" cy="582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(</a:t>
                </a:r>
                <a:r>
                  <a:rPr lang="fr-FR" dirty="0" err="1"/>
                  <a:t>Limiting</a:t>
                </a:r>
                <a:r>
                  <a:rPr lang="fr-FR" dirty="0"/>
                  <a:t> case of </a:t>
                </a:r>
                <a:r>
                  <a:rPr lang="fr-FR" dirty="0" err="1"/>
                  <a:t>error</a:t>
                </a:r>
                <a:r>
                  <a:rPr lang="fr-FR" dirty="0"/>
                  <a:t>–free </a:t>
                </a:r>
                <a:r>
                  <a:rPr lang="fr-FR" dirty="0" err="1"/>
                  <a:t>replication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Can a ‘good’ </a:t>
                </a:r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( = </a:t>
                </a:r>
                <a:r>
                  <a:rPr lang="fr-FR" dirty="0" err="1"/>
                  <a:t>with</a:t>
                </a:r>
                <a:r>
                  <a:rPr lang="fr-FR" dirty="0"/>
                  <a:t> high fitness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) </a:t>
                </a:r>
                <a:r>
                  <a:rPr lang="fr-FR" dirty="0" err="1"/>
                  <a:t>remain</a:t>
                </a:r>
                <a:r>
                  <a:rPr lang="fr-FR" dirty="0"/>
                  <a:t> stable over time ?</a:t>
                </a:r>
              </a:p>
              <a:p>
                <a:r>
                  <a:rPr lang="fr-FR" dirty="0"/>
                  <a:t> </a:t>
                </a:r>
              </a:p>
              <a:p>
                <a:r>
                  <a:rPr lang="fr-FR" i="1" dirty="0" err="1"/>
                  <a:t>Idea</a:t>
                </a:r>
                <a:r>
                  <a:rPr lang="fr-FR" i="1" dirty="0"/>
                  <a:t> 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/>
                  <a:t>mutation rate </a:t>
                </a:r>
                <a:r>
                  <a:rPr lang="fr-FR" i="1" dirty="0" err="1"/>
                  <a:t>threshold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fr-FR" i="1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  <a:r>
                  <a:rPr lang="fr-FR" i="1" dirty="0" err="1"/>
                  <a:t>is</a:t>
                </a:r>
                <a:r>
                  <a:rPr lang="fr-FR" i="1" dirty="0"/>
                  <a:t> </a:t>
                </a:r>
                <a:r>
                  <a:rPr lang="fr-FR" i="1" dirty="0" err="1"/>
                  <a:t>preserved</a:t>
                </a:r>
                <a:r>
                  <a:rPr lang="fr-FR" i="1" dirty="0"/>
                  <a:t> if |||Q|||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endParaRPr lang="fr-FR" i="1" dirty="0"/>
              </a:p>
              <a:p>
                <a:endParaRPr lang="fr-FR" i="1" dirty="0"/>
              </a:p>
              <a:p>
                <a:r>
                  <a:rPr lang="fr-FR" i="1" dirty="0"/>
                  <a:t>ASSUMPTIONS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limLow>
                      <m:limLow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lim>
                    </m:limLow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fitness of ‘master’ </a:t>
                </a:r>
                <a:r>
                  <a:rPr lang="fr-FR" dirty="0" err="1"/>
                  <a:t>sequence</a:t>
                </a:r>
                <a:endParaRPr lang="fr-FR" dirty="0"/>
              </a:p>
              <a:p>
                <a:r>
                  <a:rPr lang="fr-FR" i="1" dirty="0"/>
                  <a:t>	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fr-FR" i="1" dirty="0"/>
                  <a:t> </a:t>
                </a:r>
                <a:r>
                  <a:rPr lang="fr-FR" dirty="0"/>
                  <a:t>mutation rate </a:t>
                </a:r>
                <a:r>
                  <a:rPr lang="fr-FR" dirty="0" err="1"/>
                  <a:t>from</a:t>
                </a:r>
                <a:r>
                  <a:rPr lang="fr-FR" dirty="0"/>
                  <a:t> master </a:t>
                </a:r>
                <a:r>
                  <a:rPr lang="fr-FR" dirty="0" err="1"/>
                  <a:t>sequence</a:t>
                </a:r>
                <a:r>
                  <a:rPr lang="fr-FR" dirty="0"/>
                  <a:t> to </a:t>
                </a:r>
                <a:r>
                  <a:rPr lang="fr-FR" dirty="0" err="1"/>
                  <a:t>any</a:t>
                </a:r>
                <a:r>
                  <a:rPr lang="fr-FR" dirty="0"/>
                  <a:t> mutant, </a:t>
                </a:r>
                <a:r>
                  <a:rPr lang="fr-FR" i="1" dirty="0"/>
                  <a:t>u </a:t>
                </a:r>
                <a:r>
                  <a:rPr lang="fr-FR" dirty="0"/>
                  <a:t> = </a:t>
                </a:r>
                <a:r>
                  <a:rPr lang="fr-FR" dirty="0" err="1"/>
                  <a:t>error</a:t>
                </a:r>
                <a:r>
                  <a:rPr lang="fr-FR" dirty="0"/>
                  <a:t> rate for one </a:t>
                </a:r>
                <a:r>
                  <a:rPr lang="fr-FR" dirty="0" err="1"/>
                  <a:t>nucleotide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fr-FR" dirty="0"/>
                  <a:t> = </a:t>
                </a:r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the master </a:t>
                </a:r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:r>
                  <a:rPr lang="fr-FR" dirty="0" err="1"/>
                  <a:t>produces</a:t>
                </a:r>
                <a:r>
                  <a:rPr lang="fr-FR" dirty="0"/>
                  <a:t> an exact copy of </a:t>
                </a:r>
                <a:r>
                  <a:rPr lang="fr-FR" dirty="0" err="1"/>
                  <a:t>itself</a:t>
                </a:r>
                <a:r>
                  <a:rPr lang="fr-FR" dirty="0"/>
                  <a:t>	</a:t>
                </a:r>
              </a:p>
              <a:p>
                <a:r>
                  <a:rPr lang="fr-FR" i="1" dirty="0"/>
                  <a:t>	</a:t>
                </a:r>
              </a:p>
              <a:p>
                <a:r>
                  <a:rPr lang="fr-FR" dirty="0"/>
                  <a:t>SIMPLIFIED COMPUTATION : </a:t>
                </a:r>
                <a:r>
                  <a:rPr lang="fr-FR" dirty="0" err="1"/>
                  <a:t>neglect</a:t>
                </a:r>
                <a:r>
                  <a:rPr lang="fr-FR" dirty="0"/>
                  <a:t> back mutations </a:t>
                </a:r>
                <a:r>
                  <a:rPr lang="fr-FR" dirty="0" err="1"/>
                  <a:t>from</a:t>
                </a:r>
                <a:r>
                  <a:rPr lang="fr-FR" dirty="0"/>
                  <a:t> mutants to master </a:t>
                </a:r>
                <a:r>
                  <a:rPr lang="fr-FR" dirty="0" err="1"/>
                  <a:t>sequence</a:t>
                </a:r>
                <a:endParaRPr lang="fr-FR" dirty="0"/>
              </a:p>
              <a:p>
                <a:r>
                  <a:rPr lang="fr-FR" dirty="0"/>
                  <a:t>		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≔1−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sum</a:t>
                </a:r>
                <a:r>
                  <a:rPr lang="fr-FR" dirty="0"/>
                  <a:t> of </a:t>
                </a:r>
                <a:r>
                  <a:rPr lang="fr-FR" dirty="0" err="1"/>
                  <a:t>frequencies</a:t>
                </a:r>
                <a:r>
                  <a:rPr lang="fr-FR" dirty="0"/>
                  <a:t> of mutants),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err="1"/>
                  <a:t>average</a:t>
                </a:r>
                <a:r>
                  <a:rPr lang="fr-FR" dirty="0"/>
                  <a:t> fitness		</a:t>
                </a:r>
              </a:p>
              <a:p>
                <a:r>
                  <a:rPr lang="fr-FR" dirty="0" err="1"/>
                  <a:t>Then</a:t>
                </a:r>
                <a:r>
                  <a:rPr lang="fr-FR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fr-FR" b="0" dirty="0"/>
                  <a:t>	</a:t>
                </a:r>
              </a:p>
              <a:p>
                <a:r>
                  <a:rPr lang="fr-FR" dirty="0"/>
                  <a:t>				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−1−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fr-FR" b="0" dirty="0"/>
                  <a:t>		</a:t>
                </a:r>
              </a:p>
              <a:p>
                <a:r>
                  <a:rPr lang="fr-FR" dirty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)	</a:t>
                </a:r>
              </a:p>
              <a:p>
                <a:endParaRPr lang="fr-FR" dirty="0"/>
              </a:p>
              <a:p>
                <a:r>
                  <a:rPr lang="fr-FR" b="1" dirty="0" err="1">
                    <a:solidFill>
                      <a:schemeClr val="accent1"/>
                    </a:solidFill>
                  </a:rPr>
                  <a:t>Error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threshold</a:t>
                </a:r>
                <a:r>
                  <a:rPr lang="fr-FR" b="1" dirty="0">
                    <a:solidFill>
                      <a:schemeClr val="accent1"/>
                    </a:solidFill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𝒕𝒉𝒓</m:t>
                        </m:r>
                      </m:sub>
                    </m:sSub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𝒕𝒉𝒓</m:t>
                        </m:r>
                      </m:sub>
                    </m:sSub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𝒍𝒐𝒈</m:t>
                        </m:r>
                        <m:d>
                          <m:dPr>
                            <m:ctrlP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				  </a:t>
                </a:r>
                <a:r>
                  <a:rPr lang="fr-FR" b="1" dirty="0">
                    <a:solidFill>
                      <a:schemeClr val="accent1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[Eigen, 1971]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dirty="0"/>
                  <a:t>(high </a:t>
                </a:r>
                <a:r>
                  <a:rPr lang="fr-FR" dirty="0" err="1"/>
                  <a:t>fidelity</a:t>
                </a:r>
                <a:r>
                  <a:rPr lang="fr-FR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fr-FR" dirty="0"/>
                  <a:t>  (</a:t>
                </a:r>
                <a:r>
                  <a:rPr lang="fr-FR" dirty="0" err="1"/>
                  <a:t>low</a:t>
                </a:r>
                <a:r>
                  <a:rPr lang="fr-FR" dirty="0"/>
                  <a:t> </a:t>
                </a:r>
                <a:r>
                  <a:rPr lang="fr-FR" dirty="0" err="1"/>
                  <a:t>fidelity</a:t>
                </a:r>
                <a:r>
                  <a:rPr lang="fr-FR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→0 : </m:t>
                    </m:r>
                  </m:oMath>
                </a14:m>
                <a:r>
                  <a:rPr lang="fr-FR" i="1" dirty="0"/>
                  <a:t>the master </a:t>
                </a:r>
                <a:r>
                  <a:rPr lang="fr-FR" i="1" dirty="0" err="1"/>
                  <a:t>sequence</a:t>
                </a:r>
                <a:r>
                  <a:rPr lang="fr-FR" i="1" dirty="0"/>
                  <a:t> </a:t>
                </a:r>
                <a:r>
                  <a:rPr lang="fr-FR" i="1" dirty="0" err="1"/>
                  <a:t>cannot</a:t>
                </a:r>
                <a:r>
                  <a:rPr lang="fr-FR" i="1" dirty="0"/>
                  <a:t> </a:t>
                </a:r>
                <a:r>
                  <a:rPr lang="fr-FR" i="1" dirty="0" err="1"/>
                  <a:t>be</a:t>
                </a:r>
                <a:r>
                  <a:rPr lang="fr-FR" i="1" dirty="0"/>
                  <a:t> </a:t>
                </a:r>
                <a:r>
                  <a:rPr lang="fr-FR" i="1" dirty="0" err="1"/>
                  <a:t>maintained</a:t>
                </a:r>
                <a:r>
                  <a:rPr lang="fr-FR" i="1" dirty="0"/>
                  <a:t> in the population</a:t>
                </a:r>
                <a:r>
                  <a:rPr lang="fr-FR" dirty="0"/>
                  <a:t>	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BABC9C8-A2EE-42D0-AE36-C3D12A53D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3" y="846667"/>
                <a:ext cx="11523134" cy="5823004"/>
              </a:xfrm>
              <a:prstGeom prst="rect">
                <a:avLst/>
              </a:prstGeom>
              <a:blipFill>
                <a:blip r:embed="rId2"/>
                <a:stretch>
                  <a:fillRect l="-476" t="-628" r="-106" b="-7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ABCB5F9D-C724-4DE5-8C18-82C6178419AC}"/>
              </a:ext>
            </a:extLst>
          </p:cNvPr>
          <p:cNvSpPr/>
          <p:nvPr/>
        </p:nvSpPr>
        <p:spPr>
          <a:xfrm>
            <a:off x="914400" y="3860800"/>
            <a:ext cx="338667" cy="1405467"/>
          </a:xfrm>
          <a:prstGeom prst="leftBrace">
            <a:avLst>
              <a:gd name="adj1" fmla="val 8333"/>
              <a:gd name="adj2" fmla="val 512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76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0A3D58-00EA-4251-B84F-E0C4EB5B3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72" y="0"/>
            <a:ext cx="6926656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EDC6AA3-E041-49E0-A1B3-894DCBC0C95A}"/>
              </a:ext>
            </a:extLst>
          </p:cNvPr>
          <p:cNvSpPr txBox="1"/>
          <p:nvPr/>
        </p:nvSpPr>
        <p:spPr>
          <a:xfrm>
            <a:off x="10049933" y="6383867"/>
            <a:ext cx="214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[Nowak, chap. 3]</a:t>
            </a:r>
          </a:p>
        </p:txBody>
      </p:sp>
    </p:spTree>
    <p:extLst>
      <p:ext uri="{BB962C8B-B14F-4D97-AF65-F5344CB8AC3E}">
        <p14:creationId xmlns:p14="http://schemas.microsoft.com/office/powerpoint/2010/main" val="32077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CA00C7-A7E2-450E-9773-9B86F9D7DF8E}"/>
              </a:ext>
            </a:extLst>
          </p:cNvPr>
          <p:cNvSpPr txBox="1"/>
          <p:nvPr/>
        </p:nvSpPr>
        <p:spPr>
          <a:xfrm>
            <a:off x="389467" y="279400"/>
            <a:ext cx="113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1"/>
                </a:solidFill>
              </a:rPr>
              <a:t>Random</a:t>
            </a:r>
            <a:r>
              <a:rPr lang="fr-FR" sz="2800" b="1" dirty="0">
                <a:solidFill>
                  <a:schemeClr val="accent1"/>
                </a:solidFill>
              </a:rPr>
              <a:t> drift, </a:t>
            </a:r>
            <a:r>
              <a:rPr lang="fr-FR" sz="2800" b="1" dirty="0" err="1">
                <a:solidFill>
                  <a:schemeClr val="accent1"/>
                </a:solidFill>
              </a:rPr>
              <a:t>molecular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</a:rPr>
              <a:t>clock</a:t>
            </a:r>
            <a:r>
              <a:rPr lang="fr-FR" sz="2800" b="1" dirty="0">
                <a:solidFill>
                  <a:schemeClr val="accent1"/>
                </a:solidFill>
              </a:rPr>
              <a:t> of neutral </a:t>
            </a:r>
            <a:r>
              <a:rPr lang="fr-FR" sz="2800" b="1" dirty="0" err="1">
                <a:solidFill>
                  <a:schemeClr val="accent1"/>
                </a:solidFill>
              </a:rPr>
              <a:t>evolution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976063-8D7F-462A-9BFD-44CA477C18B4}"/>
              </a:ext>
            </a:extLst>
          </p:cNvPr>
          <p:cNvSpPr txBox="1"/>
          <p:nvPr/>
        </p:nvSpPr>
        <p:spPr>
          <a:xfrm>
            <a:off x="389467" y="1083733"/>
            <a:ext cx="11387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Key </a:t>
            </a:r>
            <a:r>
              <a:rPr lang="fr-FR" i="1" dirty="0" err="1"/>
              <a:t>idea</a:t>
            </a:r>
            <a:r>
              <a:rPr lang="fr-FR" i="1" dirty="0"/>
              <a:t>: </a:t>
            </a:r>
            <a:r>
              <a:rPr lang="fr-FR" dirty="0" err="1"/>
              <a:t>forget</a:t>
            </a:r>
            <a:r>
              <a:rPr lang="fr-FR" dirty="0"/>
              <a:t> about </a:t>
            </a:r>
            <a:r>
              <a:rPr lang="fr-FR" dirty="0" err="1"/>
              <a:t>fitnesss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&amp; mutations :  </a:t>
            </a:r>
            <a:r>
              <a:rPr lang="fr-FR" b="1" dirty="0" err="1">
                <a:solidFill>
                  <a:schemeClr val="accent1"/>
                </a:solidFill>
              </a:rPr>
              <a:t>random</a:t>
            </a:r>
            <a:r>
              <a:rPr lang="fr-FR" b="1" dirty="0">
                <a:solidFill>
                  <a:schemeClr val="accent1"/>
                </a:solidFill>
              </a:rPr>
              <a:t> drift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rule</a:t>
            </a:r>
            <a:r>
              <a:rPr lang="fr-FR" dirty="0"/>
              <a:t> for </a:t>
            </a:r>
            <a:r>
              <a:rPr lang="fr-FR" i="1" dirty="0" err="1"/>
              <a:t>finite</a:t>
            </a:r>
            <a:r>
              <a:rPr lang="fr-FR" i="1" dirty="0"/>
              <a:t> </a:t>
            </a:r>
            <a:r>
              <a:rPr lang="fr-FR" dirty="0" err="1"/>
              <a:t>samples</a:t>
            </a:r>
            <a:r>
              <a:rPr lang="fr-FR" dirty="0"/>
              <a:t> and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enough</a:t>
            </a:r>
            <a:r>
              <a:rPr lang="fr-FR" dirty="0"/>
              <a:t> to </a:t>
            </a:r>
            <a:r>
              <a:rPr lang="fr-FR" dirty="0" err="1"/>
              <a:t>produce</a:t>
            </a:r>
            <a:r>
              <a:rPr lang="fr-FR" dirty="0"/>
              <a:t> </a:t>
            </a:r>
            <a:r>
              <a:rPr lang="fr-FR" dirty="0" err="1"/>
              <a:t>selection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Standard model : Fisher–Wright model (</a:t>
            </a:r>
            <a:r>
              <a:rPr lang="fr-FR" dirty="0" err="1"/>
              <a:t>random</a:t>
            </a:r>
            <a:r>
              <a:rPr lang="fr-FR" dirty="0"/>
              <a:t> </a:t>
            </a:r>
            <a:r>
              <a:rPr lang="fr-FR" dirty="0" err="1"/>
              <a:t>pooling</a:t>
            </a:r>
            <a:r>
              <a:rPr lang="fr-FR" dirty="0"/>
              <a:t>, conservation of total population)  –– exposé ou TD</a:t>
            </a:r>
          </a:p>
          <a:p>
            <a:r>
              <a:rPr lang="fr-FR" dirty="0" err="1"/>
              <a:t>Simplified</a:t>
            </a:r>
            <a:r>
              <a:rPr lang="fr-FR" dirty="0"/>
              <a:t> model due to P. A. P. Moran (Moran process, 1958) 			  </a:t>
            </a:r>
            <a:r>
              <a:rPr lang="fr-FR" b="1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[Nowak, chap. 6]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9B4183-CDAA-428A-A244-5FEDD1AE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79" y="2633133"/>
            <a:ext cx="8950855" cy="42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05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9A370AA-35EA-43F9-A077-57E8B00CF6D7}"/>
                  </a:ext>
                </a:extLst>
              </p:cNvPr>
              <p:cNvSpPr txBox="1"/>
              <p:nvPr/>
            </p:nvSpPr>
            <p:spPr>
              <a:xfrm>
                <a:off x="397933" y="262467"/>
                <a:ext cx="11438467" cy="493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Moran’s process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equivalent</a:t>
                </a:r>
                <a:r>
                  <a:rPr lang="fr-FR" dirty="0"/>
                  <a:t> to a simple </a:t>
                </a:r>
                <a:r>
                  <a:rPr lang="fr-FR" dirty="0" err="1"/>
                  <a:t>birth</a:t>
                </a:r>
                <a:r>
                  <a:rPr lang="fr-FR" dirty="0"/>
                  <a:t>–</a:t>
                </a:r>
                <a:r>
                  <a:rPr lang="fr-FR" dirty="0" err="1"/>
                  <a:t>death</a:t>
                </a:r>
                <a:r>
                  <a:rPr lang="fr-FR" dirty="0"/>
                  <a:t> process (« </a:t>
                </a:r>
                <a:r>
                  <a:rPr lang="fr-FR" dirty="0" err="1"/>
                  <a:t>gambler’s</a:t>
                </a:r>
                <a:r>
                  <a:rPr lang="fr-FR" dirty="0"/>
                  <a:t> </a:t>
                </a:r>
                <a:r>
                  <a:rPr lang="fr-FR" dirty="0" err="1"/>
                  <a:t>ruin</a:t>
                </a:r>
                <a:r>
                  <a:rPr lang="fr-FR" dirty="0"/>
                  <a:t> », ruine du joueur)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Case of </a:t>
                </a: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subpopulations</a:t>
                </a:r>
                <a:r>
                  <a:rPr lang="fr-FR" dirty="0"/>
                  <a:t> (A and B)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same</a:t>
                </a:r>
                <a:r>
                  <a:rPr lang="fr-FR" dirty="0"/>
                  <a:t> reproduction rate (</a:t>
                </a:r>
                <a:r>
                  <a:rPr lang="fr-FR" dirty="0" err="1"/>
                  <a:t>equal</a:t>
                </a:r>
                <a:r>
                  <a:rPr lang="fr-FR" dirty="0"/>
                  <a:t> fitness)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State </a:t>
                </a:r>
                <a:r>
                  <a:rPr lang="fr-FR" dirty="0" err="1"/>
                  <a:t>indexed</a:t>
                </a:r>
                <a:r>
                  <a:rPr lang="fr-FR" dirty="0"/>
                  <a:t> by # </a:t>
                </a:r>
                <a:r>
                  <a:rPr lang="fr-FR" dirty="0" err="1"/>
                  <a:t>individuals</a:t>
                </a:r>
                <a:r>
                  <a:rPr lang="fr-FR" dirty="0"/>
                  <a:t> of type A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absorbing</a:t>
                </a:r>
                <a:r>
                  <a:rPr lang="fr-FR" dirty="0"/>
                  <a:t> states: 0 and 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dirty="0"/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Fixation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probability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A</a:t>
                </a:r>
                <a:r>
                  <a:rPr lang="fr-FR" i="1" dirty="0"/>
                  <a:t>:  start </a:t>
                </a:r>
                <a:r>
                  <a:rPr lang="fr-FR" i="1" dirty="0" err="1"/>
                  <a:t>from</a:t>
                </a:r>
                <a:r>
                  <a:rPr lang="fr-FR" i="1" dirty="0"/>
                  <a:t> (N–1) </a:t>
                </a:r>
                <a:r>
                  <a:rPr lang="fr-FR" i="1" dirty="0" err="1"/>
                  <a:t>individuals</a:t>
                </a:r>
                <a:r>
                  <a:rPr lang="fr-FR" i="1" dirty="0"/>
                  <a:t> of type B and 1 </a:t>
                </a:r>
                <a:r>
                  <a:rPr lang="fr-FR" i="1" dirty="0" err="1"/>
                  <a:t>individual</a:t>
                </a:r>
                <a:r>
                  <a:rPr lang="fr-FR" i="1" dirty="0"/>
                  <a:t> of type A, </a:t>
                </a:r>
                <a:r>
                  <a:rPr lang="fr-FR" i="1" dirty="0" err="1"/>
                  <a:t>what</a:t>
                </a:r>
                <a:r>
                  <a:rPr lang="fr-FR" i="1" dirty="0"/>
                  <a:t> </a:t>
                </a:r>
                <a:r>
                  <a:rPr lang="fr-FR" i="1" dirty="0" err="1"/>
                  <a:t>is</a:t>
                </a:r>
                <a:r>
                  <a:rPr lang="fr-FR" i="1" dirty="0"/>
                  <a:t> the </a:t>
                </a:r>
                <a:r>
                  <a:rPr lang="fr-FR" i="1" dirty="0" err="1"/>
                  <a:t>probability</a:t>
                </a:r>
                <a:r>
                  <a:rPr lang="fr-FR" i="1" dirty="0"/>
                  <a:t> </a:t>
                </a:r>
                <a:r>
                  <a:rPr lang="fr-FR" i="1" dirty="0" err="1"/>
                  <a:t>that</a:t>
                </a:r>
                <a:r>
                  <a:rPr lang="fr-FR" i="1" dirty="0"/>
                  <a:t> the</a:t>
                </a:r>
              </a:p>
              <a:p>
                <a:r>
                  <a:rPr lang="fr-FR" i="1" dirty="0"/>
                  <a:t>end–state </a:t>
                </a:r>
                <a:r>
                  <a:rPr lang="fr-FR" i="1" dirty="0" err="1"/>
                  <a:t>is</a:t>
                </a:r>
                <a:r>
                  <a:rPr lang="fr-FR" i="1" dirty="0"/>
                  <a:t> N ?</a:t>
                </a:r>
              </a:p>
              <a:p>
                <a:r>
                  <a:rPr lang="fr-FR" i="1" dirty="0"/>
                  <a:t>Ans.:  1/N</a:t>
                </a:r>
              </a:p>
              <a:p>
                <a:endParaRPr lang="fr-FR" i="1" dirty="0"/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Rate of neutral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evolution</a:t>
                </a:r>
                <a:r>
                  <a:rPr lang="fr-FR" i="1" dirty="0"/>
                  <a:t>: s</a:t>
                </a:r>
                <a:r>
                  <a:rPr lang="fr-FR" dirty="0"/>
                  <a:t>tart </a:t>
                </a:r>
                <a:r>
                  <a:rPr lang="fr-FR" dirty="0" err="1"/>
                  <a:t>from</a:t>
                </a:r>
                <a:r>
                  <a:rPr lang="fr-FR" dirty="0"/>
                  <a:t> N </a:t>
                </a:r>
                <a:r>
                  <a:rPr lang="fr-FR" dirty="0" err="1"/>
                  <a:t>individuals</a:t>
                </a:r>
                <a:r>
                  <a:rPr lang="fr-FR" dirty="0"/>
                  <a:t> of type B, </a:t>
                </a:r>
                <a:r>
                  <a:rPr lang="fr-FR" dirty="0" err="1"/>
                  <a:t>small</a:t>
                </a:r>
                <a:r>
                  <a:rPr lang="fr-FR" dirty="0"/>
                  <a:t> mutation rate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of B to A </a:t>
                </a:r>
              </a:p>
              <a:p>
                <a:r>
                  <a:rPr lang="fr-FR" dirty="0"/>
                  <a:t>		             rate at </a:t>
                </a:r>
                <a:r>
                  <a:rPr lang="fr-FR" dirty="0" err="1"/>
                  <a:t>which</a:t>
                </a:r>
                <a:r>
                  <a:rPr lang="fr-FR" dirty="0"/>
                  <a:t> a B mutant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produced</a:t>
                </a:r>
                <a:r>
                  <a:rPr lang="fr-FR" dirty="0"/>
                  <a:t> by population =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𝑁𝑢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	             </a:t>
                </a:r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this</a:t>
                </a:r>
                <a:r>
                  <a:rPr lang="fr-FR" dirty="0"/>
                  <a:t> B mutant </a:t>
                </a:r>
                <a:r>
                  <a:rPr lang="fr-FR" dirty="0" err="1"/>
                  <a:t>takes</a:t>
                </a:r>
                <a:r>
                  <a:rPr lang="fr-FR" dirty="0"/>
                  <a:t> over: 1/N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dirty="0">
                    <a:sym typeface="Wingdings" panose="05000000000000000000" pitchFamily="2" charset="2"/>
                  </a:rPr>
                  <a:t>Rate of </a:t>
                </a:r>
                <a:r>
                  <a:rPr lang="fr-FR" dirty="0" err="1">
                    <a:sym typeface="Wingdings" panose="05000000000000000000" pitchFamily="2" charset="2"/>
                  </a:rPr>
                  <a:t>evolution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from</a:t>
                </a:r>
                <a:r>
                  <a:rPr lang="fr-FR" dirty="0">
                    <a:sym typeface="Wingdings" panose="05000000000000000000" pitchFamily="2" charset="2"/>
                  </a:rPr>
                  <a:t> all–A to all–B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𝑁𝑢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</m:oMath>
                </a14:m>
                <a:r>
                  <a:rPr lang="fr-FR" dirty="0"/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independent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population size 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𝐜𝐚𝐥𝐥𝐞𝐝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𝐫𝐚𝐭𝐞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𝐨𝐟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𝐧𝐞𝐮𝐭𝐫𝐚𝐥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𝐞𝐯𝐨𝐥𝐮𝐭𝐢𝐨𝐧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	</a:t>
                </a:r>
                <a:r>
                  <a:rPr lang="fr-FR" dirty="0"/>
                  <a:t>	  </a:t>
                </a:r>
                <a:endParaRPr lang="fr-FR" i="1" dirty="0"/>
              </a:p>
              <a:p>
                <a:r>
                  <a:rPr lang="fr-FR" i="1" dirty="0"/>
                  <a:t>In practice </a:t>
                </a:r>
                <a:r>
                  <a:rPr lang="fr-FR" dirty="0"/>
                  <a:t>1/u = </a:t>
                </a:r>
                <a:r>
                  <a:rPr lang="fr-FR" dirty="0" err="1"/>
                  <a:t>molecular</a:t>
                </a:r>
                <a:r>
                  <a:rPr lang="fr-FR" dirty="0"/>
                  <a:t> </a:t>
                </a:r>
                <a:r>
                  <a:rPr lang="fr-FR" dirty="0" err="1"/>
                  <a:t>clock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taken</a:t>
                </a:r>
                <a:r>
                  <a:rPr lang="fr-FR" dirty="0"/>
                  <a:t> as a </a:t>
                </a:r>
                <a:r>
                  <a:rPr lang="fr-FR" dirty="0" err="1"/>
                  <a:t>fixed</a:t>
                </a:r>
                <a:r>
                  <a:rPr lang="fr-FR" dirty="0"/>
                  <a:t> time–distance </a:t>
                </a:r>
                <a:r>
                  <a:rPr lang="fr-FR" dirty="0" err="1"/>
                  <a:t>btw</a:t>
                </a:r>
                <a:r>
                  <a:rPr lang="fr-FR" dirty="0"/>
                  <a:t> </a:t>
                </a: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observed</a:t>
                </a:r>
                <a:r>
                  <a:rPr lang="fr-FR" dirty="0"/>
                  <a:t> mutations </a:t>
                </a:r>
                <a:r>
                  <a:rPr lang="fr-FR" dirty="0" err="1"/>
                  <a:t>btw</a:t>
                </a:r>
                <a:r>
                  <a:rPr lang="fr-FR" dirty="0"/>
                  <a:t> </a:t>
                </a:r>
                <a:r>
                  <a:rPr lang="fr-FR" dirty="0" err="1"/>
                  <a:t>organisms</a:t>
                </a:r>
                <a:endParaRPr lang="fr-FR" i="1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9A370AA-35EA-43F9-A077-57E8B00CF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3" y="262467"/>
                <a:ext cx="11438467" cy="4938853"/>
              </a:xfrm>
              <a:prstGeom prst="rect">
                <a:avLst/>
              </a:prstGeom>
              <a:blipFill>
                <a:blip r:embed="rId2"/>
                <a:stretch>
                  <a:fillRect l="-426" t="-617" r="-426" b="-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34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9769AE-70B2-4CDB-B3C2-FAEC4CD24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9" y="999641"/>
            <a:ext cx="8447465" cy="55251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716B27-196E-4761-AF03-8EB921FB30DF}"/>
              </a:ext>
            </a:extLst>
          </p:cNvPr>
          <p:cNvSpPr txBox="1"/>
          <p:nvPr/>
        </p:nvSpPr>
        <p:spPr>
          <a:xfrm>
            <a:off x="472698" y="154983"/>
            <a:ext cx="922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1"/>
                </a:solidFill>
              </a:rPr>
              <a:t>What</a:t>
            </a:r>
            <a:r>
              <a:rPr lang="fr-FR" sz="2800" b="1" dirty="0">
                <a:solidFill>
                  <a:schemeClr val="accent1"/>
                </a:solidFill>
              </a:rPr>
              <a:t> do </a:t>
            </a:r>
            <a:r>
              <a:rPr lang="fr-FR" sz="2800" b="1" dirty="0" err="1">
                <a:solidFill>
                  <a:schemeClr val="accent1"/>
                </a:solidFill>
              </a:rPr>
              <a:t>sequence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</a:rPr>
              <a:t>families</a:t>
            </a:r>
            <a:r>
              <a:rPr lang="fr-FR" sz="2800" b="1" dirty="0">
                <a:solidFill>
                  <a:schemeClr val="accent1"/>
                </a:solidFill>
              </a:rPr>
              <a:t> look like ?</a:t>
            </a:r>
          </a:p>
        </p:txBody>
      </p:sp>
    </p:spTree>
    <p:extLst>
      <p:ext uri="{BB962C8B-B14F-4D97-AF65-F5344CB8AC3E}">
        <p14:creationId xmlns:p14="http://schemas.microsoft.com/office/powerpoint/2010/main" val="3424683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812811-4994-4C9B-BC06-5856F5CDB8E2}"/>
              </a:ext>
            </a:extLst>
          </p:cNvPr>
          <p:cNvSpPr txBox="1"/>
          <p:nvPr/>
        </p:nvSpPr>
        <p:spPr>
          <a:xfrm>
            <a:off x="410705" y="302217"/>
            <a:ext cx="1058534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One </a:t>
            </a:r>
            <a:r>
              <a:rPr lang="fr-FR" b="1" dirty="0" err="1"/>
              <a:t>example</a:t>
            </a:r>
            <a:r>
              <a:rPr lang="fr-FR" b="1" dirty="0"/>
              <a:t> of multiple </a:t>
            </a:r>
            <a:r>
              <a:rPr lang="fr-FR" b="1" dirty="0" err="1"/>
              <a:t>sequence</a:t>
            </a:r>
            <a:r>
              <a:rPr lang="fr-FR" b="1" dirty="0"/>
              <a:t> </a:t>
            </a:r>
            <a:r>
              <a:rPr lang="fr-FR" b="1" dirty="0" err="1"/>
              <a:t>alignment</a:t>
            </a:r>
            <a:r>
              <a:rPr lang="fr-FR" b="1" dirty="0"/>
              <a:t> (MSA), case of RNA  </a:t>
            </a:r>
            <a:r>
              <a:rPr lang="fr-FR" dirty="0"/>
              <a:t>(</a:t>
            </a:r>
            <a:r>
              <a:rPr lang="fr-FR" dirty="0" err="1"/>
              <a:t>from</a:t>
            </a:r>
            <a:r>
              <a:rPr lang="fr-FR" dirty="0"/>
              <a:t> Lambert, </a:t>
            </a:r>
            <a:r>
              <a:rPr lang="fr-FR" dirty="0" err="1"/>
              <a:t>Opuu</a:t>
            </a:r>
            <a:r>
              <a:rPr lang="fr-FR" dirty="0"/>
              <a:t> et al., group I introns)</a:t>
            </a:r>
            <a:endParaRPr lang="fr-FR" b="1" dirty="0"/>
          </a:p>
          <a:p>
            <a:endParaRPr lang="fr-FR" sz="1050" dirty="0"/>
          </a:p>
          <a:p>
            <a:endParaRPr lang="fr-FR" sz="1050" b="1" dirty="0">
              <a:solidFill>
                <a:schemeClr val="accent1"/>
              </a:solidFill>
            </a:endParaRPr>
          </a:p>
          <a:p>
            <a:r>
              <a:rPr lang="fr-FR" dirty="0"/>
              <a:t> (817 </a:t>
            </a:r>
            <a:r>
              <a:rPr lang="fr-FR" dirty="0" err="1"/>
              <a:t>sequences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</a:t>
            </a:r>
            <a:r>
              <a:rPr lang="fr-FR"/>
              <a:t>=193, </a:t>
            </a:r>
            <a:r>
              <a:rPr lang="fr-FR" dirty="0"/>
              <a:t>1st </a:t>
            </a:r>
            <a:r>
              <a:rPr lang="fr-FR" dirty="0" err="1"/>
              <a:t>sequence</a:t>
            </a:r>
            <a:r>
              <a:rPr lang="fr-FR" dirty="0"/>
              <a:t> = </a:t>
            </a:r>
            <a:r>
              <a:rPr lang="fr-FR" dirty="0" err="1"/>
              <a:t>Azo</a:t>
            </a:r>
            <a:r>
              <a:rPr lang="fr-FR" dirty="0"/>
              <a:t> = </a:t>
            </a:r>
            <a:r>
              <a:rPr lang="fr-FR" dirty="0" err="1"/>
              <a:t>azoarcus</a:t>
            </a:r>
            <a:r>
              <a:rPr lang="fr-FR" dirty="0"/>
              <a:t> group I intron)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801A54-9B90-4600-9729-BB276BEDAB59}"/>
              </a:ext>
            </a:extLst>
          </p:cNvPr>
          <p:cNvSpPr txBox="1"/>
          <p:nvPr/>
        </p:nvSpPr>
        <p:spPr>
          <a:xfrm>
            <a:off x="0" y="1481667"/>
            <a:ext cx="11946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CCUUGCGCCGGGAAACCACGCAAGGGAUGGUGUCAAAUUCGGCGAAACCUAAGCGCCCGCCCGGGCGUAUGGCAACGCCGAGCCAAGCUUCGGCGCCUGCGCCGAUGAAGGUGUAGAGACUAGACGGCACCCACCUAAGGCAAACGCUAUGGUGAAGGCAUAGUCCAGGGAGUGGCGAAAGUCACACAAACCG</a:t>
            </a:r>
          </a:p>
          <a:p>
            <a:r>
              <a:rPr lang="fr-FR" sz="800" dirty="0"/>
              <a:t>––––GCA–––G––––CUGUGUAAGGGAUGGUGUCAAAUUCGAUGAAACCUAAGUGUG–G–CAACACAUAUGGCAAUGUCGAGCGAAGCUUAGUGCGAAAGCACUUUGAACGUGUAGAGACUUGACGGCACCCACCUAAGUACA––UAUAUGGUGAAGGCAAAGUCCAGCGAGUGAUGAAAGUCACAC––––––</a:t>
            </a:r>
          </a:p>
          <a:p>
            <a:r>
              <a:rPr lang="fr-FR" sz="800" dirty="0"/>
              <a:t>––––––GC–AG––––CUGCAUAAGGGAUGGUGUCAAAUUCGGAGAAAGCUAAAUGUAGCC––CUGCACAAGCUAACGCCGAGCCAAGCUUCAGCGUAAGUGCUGUUGAAGGUGUAGAGACUAGACGGCACCCAUCUAAGUCAAUCGAUAUGAUGAAGGCAUAGUCCAGGGAGUAGUGAAAGCUACAC––––––</a:t>
            </a:r>
          </a:p>
          <a:p>
            <a:r>
              <a:rPr lang="fr-FR" sz="800" dirty="0"/>
              <a:t>––––GCA–––G––––CUGUGUAAGGGAUGGUGUCAAAUUCGAUGAAACCUAAGUGUG–G–CAACACAUACGGCAAUGUCGAGCGAAGCUUAGUGCGAAAGCACUUUGAACGUGUAGAGACUUGACGGCACCCACCUAAGUACA––UAUAUGGUGAAGGCAAAGUCCAGCGAGUGAUGAAAGUCACAC––––––</a:t>
            </a:r>
          </a:p>
          <a:p>
            <a:r>
              <a:rPr lang="fr-FR" sz="800" dirty="0"/>
              <a:t>––––––GC–AG––––CUGCAUAAGGGAUGGUGUCAAAUUCGGAGAAAGCUAAAGGUA–GAAA–UAUCUAAGCUAACGCCGAGCGAAGCUUAGUAAGAAAUUACUUUGAACGUGUAGAGACUAGACGGCACCCACCUAAGUUAAAUAAUACGGUGAAGGCAUAGUCCAGGGAGUAAUGAAAAUUACAC––––––</a:t>
            </a:r>
          </a:p>
          <a:p>
            <a:r>
              <a:rPr lang="fr-FR" sz="800" dirty="0"/>
              <a:t>––––GCA–––G––––CUGUGUAAGGGAUGGUGUCAAAUUCGGAGAAACCUAAA––––––––––––––UAUGGCAACGCCGAGCGAAGCUUCAAUGCAAGUAUUGUUGAACGUGUAGAGACUAGACGGCACCCAUCUAAGUUC–––AAUAUGAUGAAGGCAUAGUCCAGGGAGUAGUGAAAGCUACAC––––––</a:t>
            </a:r>
          </a:p>
          <a:p>
            <a:r>
              <a:rPr lang="fr-FR" sz="800" dirty="0"/>
              <a:t>––––––G–––––––––––CGU–GUGAAUGUAGUCAAAUUCGGUGAAACCUAACAAGUGU–UGUACUUUAAGGCAAUACCGAGCCAAGCCCUG–––UCUA–––CAGGGAAGGUGUAGAGACUAGACGGCUACCACCUAAAG––––––CAACGGUGAAGGUAUAGUCCAGAGAGUGAGGAAACUCACAC––––––</a:t>
            </a:r>
          </a:p>
          <a:p>
            <a:r>
              <a:rPr lang="fr-FR" sz="800" dirty="0"/>
              <a:t>–––––––GC––––––––CAUGAGUGAAUGUGGUCAAAUUCGGUGAAACCUAAAGAGUGAC––CACCCUACGGCAAUACCGAGCCAAGCCUGA––––––––––UCAGGAAGGUCUAGAGACUAGACGGCCACCACCUAAAGGAAUCCCUAUGGUGAAGGUAUAGUCCAGAGAGUGGGGAAACUCACAC––––––</a:t>
            </a:r>
          </a:p>
          <a:p>
            <a:r>
              <a:rPr lang="fr-FR" sz="800" dirty="0"/>
              <a:t>––––––––––G––––UCUGGGAGUGAAUGUGGUCAAAUUUGGUGAAACCUAAAGAGUU––––GACUCUAAGGCAAUACCAAGCCAAGCCUGA––––––––––UCAGGAAGGUUUAGAGACUAGACGGUCACCACCUAAAAG––––CCUAUGGUGAAGGUAUAGUCCAGAGAGUGGGGAAACUCACAC––––––</a:t>
            </a:r>
          </a:p>
          <a:p>
            <a:r>
              <a:rPr lang="fr-FR" sz="800" dirty="0"/>
              <a:t>––––––GC––––––––––––GUGUGAAUGUGGUCAAACUCAAGGAAGCCUAAGUUCUG–––UUAGGAUAAGGUAAUCUUGAGCCAAGCUUUAUCUCA––AGAUAAAGAAGGUGCAGAGACUCAACGGCCACCGCCUAA––––––––––AUGGUGAAGAAAGAGUCCAGAGAGUGGGGAAACUCACAC––––––</a:t>
            </a:r>
          </a:p>
          <a:p>
            <a:r>
              <a:rPr lang="fr-FR" sz="800"/>
              <a:t>etc.</a:t>
            </a:r>
            <a:endParaRPr lang="fr-FR" sz="800" dirty="0"/>
          </a:p>
          <a:p>
            <a:endParaRPr lang="fr-FR" sz="800" dirty="0"/>
          </a:p>
          <a:p>
            <a:endParaRPr lang="fr-FR" sz="800" dirty="0"/>
          </a:p>
          <a:p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965893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5C1F596-1EB6-45FA-9941-CCB279BB4CCA}"/>
                  </a:ext>
                </a:extLst>
              </p:cNvPr>
              <p:cNvSpPr txBox="1"/>
              <p:nvPr/>
            </p:nvSpPr>
            <p:spPr>
              <a:xfrm>
                <a:off x="541867" y="304800"/>
                <a:ext cx="11311466" cy="2188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tx2"/>
                    </a:solidFill>
                  </a:rPr>
                  <a:t>Diversity by position in the MSA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=1,…,</m:t>
                          </m:r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=197,  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=1,…,816</m:t>
                      </m:r>
                    </m:oMath>
                  </m:oMathPara>
                </a14:m>
                <a:endParaRPr lang="fr-FR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fr-FR" b="0" dirty="0">
                    <a:solidFill>
                      <a:schemeClr val="tx2"/>
                    </a:solidFill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dirty="0" err="1">
                    <a:solidFill>
                      <a:schemeClr val="tx2"/>
                    </a:solidFill>
                  </a:rPr>
                  <a:t>frequency</a:t>
                </a:r>
                <a:r>
                  <a:rPr lang="fr-FR" dirty="0">
                    <a:solidFill>
                      <a:schemeClr val="tx2"/>
                    </a:solidFill>
                  </a:rPr>
                  <a:t> of </a:t>
                </a:r>
                <a:r>
                  <a:rPr lang="fr-FR" dirty="0" err="1">
                    <a:solidFill>
                      <a:schemeClr val="tx2"/>
                    </a:solidFill>
                  </a:rPr>
                  <a:t>nucleotide</a:t>
                </a:r>
                <a:r>
                  <a:rPr lang="fr-FR" dirty="0">
                    <a:solidFill>
                      <a:schemeClr val="tx2"/>
                    </a:solidFill>
                  </a:rPr>
                  <a:t> type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fr-FR" dirty="0">
                    <a:solidFill>
                      <a:schemeClr val="tx2"/>
                    </a:solidFill>
                  </a:rPr>
                  <a:t> at position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fr-FR" dirty="0">
                  <a:solidFill>
                    <a:schemeClr val="tx2"/>
                  </a:solidFill>
                </a:endParaRPr>
              </a:p>
              <a:p>
                <a:endParaRPr lang="fr-FR" dirty="0">
                  <a:solidFill>
                    <a:schemeClr val="tx2"/>
                  </a:solidFill>
                </a:endParaRPr>
              </a:p>
              <a:p>
                <a:r>
                  <a:rPr lang="fr-FR" i="1" dirty="0">
                    <a:solidFill>
                      <a:schemeClr val="tx2"/>
                    </a:solidFill>
                  </a:rPr>
                  <a:t>Information </a:t>
                </a:r>
                <a:r>
                  <a:rPr lang="fr-FR" i="1" dirty="0" err="1">
                    <a:solidFill>
                      <a:schemeClr val="tx2"/>
                    </a:solidFill>
                  </a:rPr>
                  <a:t>theory</a:t>
                </a:r>
                <a:r>
                  <a:rPr lang="fr-FR" i="1" dirty="0">
                    <a:solidFill>
                      <a:schemeClr val="tx2"/>
                    </a:solidFill>
                  </a:rPr>
                  <a:t>:                       </a:t>
                </a:r>
                <a:r>
                  <a:rPr lang="fr-FR" dirty="0">
                    <a:solidFill>
                      <a:schemeClr val="tx2"/>
                    </a:solidFill>
                  </a:rPr>
                  <a:t>Shannon </a:t>
                </a:r>
                <a:r>
                  <a:rPr lang="fr-FR" dirty="0" err="1">
                    <a:solidFill>
                      <a:schemeClr val="tx2"/>
                    </a:solidFill>
                  </a:rPr>
                  <a:t>entropy</a:t>
                </a:r>
                <a:r>
                  <a:rPr lang="fr-FR" dirty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nary>
                      <m:naryPr>
                        <m:chr m:val="∑"/>
                        <m:supHide m:val="on"/>
                        <m:ctrl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func>
                          <m:funcPr>
                            <m:ctrlP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func>
                      </m:e>
                    </m:nary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∈[0,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⁡(4)]</m:t>
                    </m:r>
                  </m:oMath>
                </a14:m>
                <a:endParaRPr lang="fr-FR" dirty="0">
                  <a:solidFill>
                    <a:schemeClr val="tx2"/>
                  </a:solidFill>
                </a:endParaRPr>
              </a:p>
              <a:p>
                <a:r>
                  <a:rPr lang="fr-FR" dirty="0">
                    <a:solidFill>
                      <a:schemeClr val="tx2"/>
                    </a:solidFill>
                  </a:rPr>
                  <a:t>«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 s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ample extracted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from a probability distribution </a:t>
                </a:r>
                <a14:m>
                  <m:oMath xmlns:m="http://schemas.openxmlformats.org/officeDocument/2006/math">
                    <m:r>
                      <a:rPr lang="fr-FR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on finite set </a:t>
                </a:r>
                <a:r>
                  <a:rPr lang="el-GR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Ω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will be concentrated with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high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probability on a subset of 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Ω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(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called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support)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with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size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m:rPr>
                        <m:nor/>
                      </m:rP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tx2"/>
                    </a:solidFill>
                  </a:rPr>
                  <a:t>)   »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5C1F596-1EB6-45FA-9941-CCB279BB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7" y="304800"/>
                <a:ext cx="11311466" cy="2188291"/>
              </a:xfrm>
              <a:prstGeom prst="rect">
                <a:avLst/>
              </a:prstGeom>
              <a:blipFill>
                <a:blip r:embed="rId2"/>
                <a:stretch>
                  <a:fillRect l="-485" t="-1393" b="-47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0297185C-1E3C-4F63-8067-51A1E784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22" y="3000904"/>
            <a:ext cx="7736946" cy="37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58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269F2-C4D9-407B-9E6D-CA6B049EA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9563"/>
            <a:ext cx="9144000" cy="994304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Questions de fond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7ECDC35B-3595-4D66-8E0C-A94242E6F13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9732" y="1544638"/>
                <a:ext cx="10905067" cy="5037666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Alignements de séquences / MSA (multiple </a:t>
                </a:r>
                <a:r>
                  <a:rPr lang="fr-FR" sz="18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sequence</a:t>
                </a:r>
                <a:r>
                  <a:rPr lang="fr-FR" sz="18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8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alignments</a:t>
                </a:r>
                <a:r>
                  <a:rPr lang="fr-FR" sz="18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Prédiction de la fonction à partir de la structure  = Pb d’inférence statistique</a:t>
                </a:r>
              </a:p>
              <a:p>
                <a:pPr algn="l"/>
                <a:r>
                  <a:rPr lang="fr-FR" sz="1800" dirty="0">
                    <a:sym typeface="Wingdings" panose="05000000000000000000" pitchFamily="2" charset="2"/>
                  </a:rPr>
                  <a:t>Modèles « graphiques» </a:t>
                </a:r>
                <a:r>
                  <a:rPr lang="fr-FR" sz="1800" b="1" dirty="0">
                    <a:sym typeface="Wingdings" panose="05000000000000000000" pitchFamily="2" charset="2"/>
                  </a:rPr>
                  <a:t> </a:t>
                </a:r>
                <a:r>
                  <a:rPr lang="fr-FR" sz="1800" dirty="0">
                    <a:sym typeface="Wingdings" panose="05000000000000000000" pitchFamily="2" charset="2"/>
                  </a:rPr>
                  <a:t>(</a:t>
                </a:r>
                <a:r>
                  <a:rPr lang="fr-FR" sz="1800" dirty="0" err="1">
                    <a:sym typeface="Wingdings" panose="05000000000000000000" pitchFamily="2" charset="2"/>
                  </a:rPr>
                  <a:t>Ising</a:t>
                </a:r>
                <a:r>
                  <a:rPr lang="fr-FR" sz="1800" dirty="0">
                    <a:sym typeface="Wingdings" panose="05000000000000000000" pitchFamily="2" charset="2"/>
                  </a:rPr>
                  <a:t>/Boltzmann/Potts) </a:t>
                </a:r>
              </a:p>
              <a:p>
                <a:pPr algn="l"/>
                <a:r>
                  <a:rPr lang="fr-FR" sz="1800" dirty="0">
                    <a:sym typeface="Wingdings" panose="05000000000000000000" pitchFamily="2" charset="2"/>
                  </a:rPr>
                  <a:t>Structure générale inspirée par la physique statistique: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𝑆𝑡𝑟𝑢𝑐𝑡𝑢𝑟𝑒</m:t>
                        </m:r>
                      </m:e>
                    </m:d>
                  </m:oMath>
                </a14:m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f>
                      <m:fPr>
                        <m:ctrlP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𝑍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β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𝑆𝑡𝑟𝑢𝑐𝑡𝑢𝑟𝑒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p>
                    </m:sSup>
                  </m:oMath>
                </a14:m>
                <a:endParaRPr lang="fr-FR" sz="1800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</a:rPr>
                  <a:t>Construction probabiliste de la phylogénie (évolution)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</a:rPr>
                  <a:t>Hors–programme: Inférence de réseaux</a:t>
                </a:r>
              </a:p>
              <a:p>
                <a:pPr algn="l"/>
                <a:r>
                  <a:rPr lang="fr-FR" sz="1800" b="1" dirty="0"/>
                  <a:t>	</a:t>
                </a:r>
                <a:r>
                  <a:rPr lang="fr-FR" sz="1800" dirty="0"/>
                  <a:t>Réseaux de réactions chimiques</a:t>
                </a:r>
              </a:p>
              <a:p>
                <a:pPr algn="l"/>
                <a:r>
                  <a:rPr lang="fr-FR" sz="1800" b="1" dirty="0"/>
                  <a:t>	</a:t>
                </a:r>
                <a:r>
                  <a:rPr lang="fr-FR" sz="1800" dirty="0"/>
                  <a:t>Réseaux de régulation </a:t>
                </a:r>
                <a:r>
                  <a:rPr lang="fr-FR" sz="1800" dirty="0">
                    <a:sym typeface="Wingdings" panose="05000000000000000000" pitchFamily="2" charset="2"/>
                  </a:rPr>
                  <a:t> fonctionnement différencié de la 	cellule</a:t>
                </a:r>
              </a:p>
              <a:p>
                <a:pPr algn="l"/>
                <a:r>
                  <a:rPr lang="fr-FR" sz="1800" dirty="0">
                    <a:sym typeface="Wingdings" panose="05000000000000000000" pitchFamily="2" charset="2"/>
                  </a:rPr>
                  <a:t>                 applications médicales (vaccins ARN,…)</a:t>
                </a:r>
                <a:endParaRPr lang="fr-FR" sz="1800" b="1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</a:rPr>
                  <a:t>Interaction avec l’expérience </a:t>
                </a:r>
                <a:r>
                  <a:rPr lang="fr-FR" sz="1800" dirty="0"/>
                  <a:t>(« </a:t>
                </a:r>
                <a:r>
                  <a:rPr lang="fr-FR" sz="1800" dirty="0" err="1"/>
                  <a:t>omics</a:t>
                </a:r>
                <a:r>
                  <a:rPr lang="fr-FR" sz="1800" dirty="0"/>
                  <a:t> ») </a:t>
                </a:r>
                <a:r>
                  <a:rPr lang="fr-FR" sz="1800" dirty="0">
                    <a:sym typeface="Wingdings" panose="05000000000000000000" pitchFamily="2" charset="2"/>
                  </a:rPr>
                  <a:t> utilisation de données expérimentales en TP</a:t>
                </a:r>
                <a:endParaRPr lang="fr-FR" sz="1800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fr-FR" sz="1800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</a:rPr>
                  <a:t>Méthodes:</a:t>
                </a:r>
                <a:r>
                  <a:rPr lang="fr-FR" sz="1800" b="1" dirty="0"/>
                  <a:t> </a:t>
                </a:r>
                <a:r>
                  <a:rPr lang="fr-FR" sz="1800" dirty="0"/>
                  <a:t>HMM (</a:t>
                </a:r>
                <a:r>
                  <a:rPr lang="fr-FR" sz="1800" dirty="0" err="1"/>
                  <a:t>hidden</a:t>
                </a:r>
                <a:r>
                  <a:rPr lang="fr-FR" sz="1800" dirty="0"/>
                  <a:t> Markov </a:t>
                </a:r>
                <a:r>
                  <a:rPr lang="fr-FR" sz="1800" dirty="0" err="1"/>
                  <a:t>models</a:t>
                </a:r>
                <a:r>
                  <a:rPr lang="fr-FR" sz="1800" dirty="0"/>
                  <a:t>)/EM/EM </a:t>
                </a:r>
                <a:r>
                  <a:rPr lang="fr-FR" sz="1800" dirty="0" err="1"/>
                  <a:t>variationnelle</a:t>
                </a:r>
                <a:r>
                  <a:rPr lang="fr-FR" sz="1800" dirty="0"/>
                  <a:t>/</a:t>
                </a:r>
                <a:r>
                  <a:rPr lang="fr-FR" sz="1800" dirty="0" err="1"/>
                  <a:t>pseudolikelihood</a:t>
                </a:r>
                <a:r>
                  <a:rPr lang="fr-FR" sz="1800" dirty="0"/>
                  <a:t>/</a:t>
                </a:r>
                <a:r>
                  <a:rPr lang="fr-FR" sz="1800" dirty="0" err="1"/>
                  <a:t>sparse</a:t>
                </a:r>
                <a:r>
                  <a:rPr lang="fr-FR" sz="1800" dirty="0"/>
                  <a:t>/ MCMC (Monte Carlo)/algorithmes de structure spécifiques…</a:t>
                </a:r>
                <a:endParaRPr lang="fr-FR" sz="1800" b="1" dirty="0"/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7ECDC35B-3595-4D66-8E0C-A94242E6F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9732" y="1544638"/>
                <a:ext cx="10905067" cy="5037666"/>
              </a:xfrm>
              <a:blipFill>
                <a:blip r:embed="rId2"/>
                <a:stretch>
                  <a:fillRect l="-447" t="-10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01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096AD-D1C2-40E5-A4F0-1F43C1B5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Formations spécialisées, laboratoires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8E957-2197-484B-B436-A23223EB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Master spécialité </a:t>
            </a:r>
            <a:r>
              <a:rPr lang="fr-FR" sz="2000" b="1" dirty="0" err="1">
                <a:solidFill>
                  <a:schemeClr val="accent1"/>
                </a:solidFill>
              </a:rPr>
              <a:t>Bioinformatique</a:t>
            </a:r>
            <a:r>
              <a:rPr lang="fr-FR" sz="2000" dirty="0"/>
              <a:t>, Sorbonne Université</a:t>
            </a:r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https://www.lcqb.upmc.fr/BIM/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Parcours </a:t>
            </a:r>
            <a:r>
              <a:rPr lang="fr-FR" sz="2000" dirty="0" err="1"/>
              <a:t>BioInformatique</a:t>
            </a:r>
            <a:r>
              <a:rPr lang="fr-FR" sz="2000" dirty="0"/>
              <a:t> et Modélisation (BIM) offert conjointement par: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000" dirty="0"/>
              <a:t>le Master d’Informatique (resp.: A. Carbone, M. </a:t>
            </a:r>
            <a:r>
              <a:rPr lang="fr-FR" sz="2000" dirty="0" err="1"/>
              <a:t>Weigt</a:t>
            </a:r>
            <a:r>
              <a:rPr lang="fr-FR" sz="2000" dirty="0"/>
              <a:t>)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000" dirty="0"/>
              <a:t>le Master de Biologie Moléculaire et Cellulaire (resp. M2: I. Lafontaine)</a:t>
            </a:r>
          </a:p>
          <a:p>
            <a:r>
              <a:rPr lang="fr-FR" sz="2000" b="1" dirty="0">
                <a:solidFill>
                  <a:schemeClr val="accent1"/>
                </a:solidFill>
              </a:rPr>
              <a:t>Laboratoires</a:t>
            </a:r>
          </a:p>
          <a:p>
            <a:pPr lvl="4"/>
            <a:r>
              <a:rPr lang="fr-FR" sz="2000" dirty="0"/>
              <a:t>AMIB(IO), </a:t>
            </a:r>
            <a:r>
              <a:rPr lang="fr-FR" sz="2000" dirty="0" err="1"/>
              <a:t>Algorithms</a:t>
            </a:r>
            <a:r>
              <a:rPr lang="fr-FR" sz="2000" dirty="0"/>
              <a:t> &amp; </a:t>
            </a:r>
            <a:r>
              <a:rPr lang="fr-FR" sz="2000" dirty="0" err="1"/>
              <a:t>models</a:t>
            </a:r>
            <a:r>
              <a:rPr lang="fr-FR" sz="2000" dirty="0"/>
              <a:t> for </a:t>
            </a:r>
            <a:r>
              <a:rPr lang="fr-FR" sz="2000" dirty="0" err="1"/>
              <a:t>Integrative</a:t>
            </a:r>
            <a:r>
              <a:rPr lang="fr-FR" sz="2000" dirty="0"/>
              <a:t> </a:t>
            </a:r>
            <a:r>
              <a:rPr lang="fr-FR" sz="2000" dirty="0" err="1"/>
              <a:t>Biology</a:t>
            </a:r>
            <a:r>
              <a:rPr lang="fr-FR" sz="2000" dirty="0"/>
              <a:t> (S. Will, Y. </a:t>
            </a:r>
            <a:r>
              <a:rPr lang="fr-FR" sz="2000" dirty="0" err="1"/>
              <a:t>Ponty</a:t>
            </a:r>
            <a:r>
              <a:rPr lang="fr-FR" sz="2000" dirty="0"/>
              <a:t>) </a:t>
            </a:r>
            <a:r>
              <a:rPr lang="fr-FR" sz="2000" dirty="0">
                <a:hlinkClick r:id="rId3"/>
              </a:rPr>
              <a:t>https://www.lix.polytechnique.fr/amibio/index.php/publications/</a:t>
            </a:r>
            <a:endParaRPr lang="fr-FR" sz="2000" dirty="0"/>
          </a:p>
          <a:p>
            <a:pPr lvl="4"/>
            <a:r>
              <a:rPr lang="fr-FR" sz="2000" dirty="0"/>
              <a:t>LCQB, </a:t>
            </a:r>
            <a:r>
              <a:rPr lang="fr-FR" sz="2000" dirty="0" err="1"/>
              <a:t>Laboratory</a:t>
            </a:r>
            <a:r>
              <a:rPr lang="fr-FR" sz="2000" dirty="0"/>
              <a:t> of </a:t>
            </a:r>
            <a:r>
              <a:rPr lang="fr-FR" sz="2000" dirty="0" err="1"/>
              <a:t>Computational</a:t>
            </a:r>
            <a:r>
              <a:rPr lang="fr-FR" sz="2000" dirty="0"/>
              <a:t> &amp; Quantitative </a:t>
            </a:r>
            <a:r>
              <a:rPr lang="fr-FR" sz="2000" dirty="0" err="1"/>
              <a:t>Biology</a:t>
            </a:r>
            <a:r>
              <a:rPr lang="fr-FR" sz="2000" dirty="0"/>
              <a:t> (M. </a:t>
            </a:r>
            <a:r>
              <a:rPr lang="fr-FR" sz="2000" dirty="0" err="1"/>
              <a:t>Weigt</a:t>
            </a:r>
            <a:r>
              <a:rPr lang="fr-FR" sz="2000" dirty="0"/>
              <a:t>, A. Carbone)</a:t>
            </a:r>
          </a:p>
          <a:p>
            <a:pPr marL="2743200" lvl="6" indent="0">
              <a:buNone/>
            </a:pPr>
            <a:r>
              <a:rPr lang="fr-FR" sz="2000" dirty="0">
                <a:hlinkClick r:id="rId4"/>
              </a:rPr>
              <a:t>https://www.lcqb.upmc.fr/AnalGenom/projects.html</a:t>
            </a:r>
            <a:endParaRPr lang="fr-FR" sz="2000" dirty="0"/>
          </a:p>
          <a:p>
            <a:pPr marL="1828800" lvl="4" indent="0">
              <a:buNone/>
            </a:pPr>
            <a:endParaRPr lang="fr-FR" sz="2000" dirty="0"/>
          </a:p>
          <a:p>
            <a:pPr lvl="4"/>
            <a:r>
              <a:rPr lang="fr-FR" sz="2000" dirty="0"/>
              <a:t>IPGG, Institut Pierre-Gilles de Gennes, ESPCI (Ecole Sup. de Phys. &amp; Chimie industrielles), équipe Biophysique &amp; évolution du laboratoire Chimie biologie innovation (directeur: P. </a:t>
            </a:r>
            <a:r>
              <a:rPr lang="fr-FR" sz="2000" dirty="0" err="1"/>
              <a:t>Nghe</a:t>
            </a:r>
            <a:r>
              <a:rPr lang="fr-F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6155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A7CE802-1FC0-45EE-8BE1-58972D1B9A03}"/>
              </a:ext>
            </a:extLst>
          </p:cNvPr>
          <p:cNvSpPr txBox="1"/>
          <p:nvPr/>
        </p:nvSpPr>
        <p:spPr>
          <a:xfrm>
            <a:off x="381000" y="279400"/>
            <a:ext cx="1076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Masters sur des </a:t>
            </a:r>
            <a:r>
              <a:rPr lang="fr-FR" b="1">
                <a:solidFill>
                  <a:schemeClr val="accent1"/>
                </a:solidFill>
              </a:rPr>
              <a:t>thématiques voisines (Paris)</a:t>
            </a:r>
            <a:endParaRPr lang="fr-FR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Master MVA, cours de R. Cazals,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Algorithms</a:t>
            </a:r>
            <a:r>
              <a:rPr lang="fr-FR" b="1" dirty="0">
                <a:solidFill>
                  <a:schemeClr val="accent1"/>
                </a:solidFill>
              </a:rPr>
              <a:t> and </a:t>
            </a:r>
            <a:r>
              <a:rPr lang="fr-FR" b="1" dirty="0" err="1">
                <a:solidFill>
                  <a:schemeClr val="accent1"/>
                </a:solidFill>
              </a:rPr>
              <a:t>learning</a:t>
            </a:r>
            <a:r>
              <a:rPr lang="fr-FR" b="1" dirty="0">
                <a:solidFill>
                  <a:schemeClr val="accent1"/>
                </a:solidFill>
              </a:rPr>
              <a:t> for </a:t>
            </a:r>
            <a:r>
              <a:rPr lang="fr-FR" b="1" dirty="0" err="1">
                <a:solidFill>
                  <a:schemeClr val="accent1"/>
                </a:solidFill>
              </a:rPr>
              <a:t>protein</a:t>
            </a:r>
            <a:r>
              <a:rPr lang="fr-FR" b="1" dirty="0">
                <a:solidFill>
                  <a:schemeClr val="accent1"/>
                </a:solidFill>
              </a:rPr>
              <a:t> sciences</a:t>
            </a:r>
            <a:r>
              <a:rPr lang="fr-FR" b="1" dirty="0"/>
              <a:t>  </a:t>
            </a:r>
            <a:r>
              <a:rPr lang="fr-FR" dirty="0"/>
              <a:t>(méthodes statistiques/ML pour les polymères informationnels, + MD),</a:t>
            </a:r>
          </a:p>
          <a:p>
            <a:pPr lvl="1"/>
            <a:r>
              <a:rPr lang="fr-FR" dirty="0"/>
              <a:t> </a:t>
            </a:r>
            <a:r>
              <a:rPr lang="fr-FR" dirty="0">
                <a:hlinkClick r:id="rId2"/>
              </a:rPr>
              <a:t>https://www.master-mva.com/cours/algorithms-and-learning-for-protein-science/</a:t>
            </a:r>
            <a:endParaRPr lang="fr-FR" dirty="0"/>
          </a:p>
          <a:p>
            <a:r>
              <a:rPr lang="fr-FR" dirty="0"/>
              <a:t>	et cours de </a:t>
            </a:r>
            <a:r>
              <a:rPr lang="fr-FR" dirty="0" err="1"/>
              <a:t>biostats</a:t>
            </a:r>
            <a:r>
              <a:rPr lang="fr-FR" dirty="0"/>
              <a:t> de R. Porcher, </a:t>
            </a:r>
            <a:r>
              <a:rPr lang="fr-FR" dirty="0">
                <a:hlinkClick r:id="rId3"/>
              </a:rPr>
              <a:t>https://www.master-mva.com/cours/biostatistics/</a:t>
            </a:r>
            <a:endParaRPr lang="fr-FR" dirty="0"/>
          </a:p>
          <a:p>
            <a:r>
              <a:rPr lang="fr-FR" dirty="0"/>
              <a:t>	(orienté recherche clinique/médicale)</a:t>
            </a:r>
          </a:p>
          <a:p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M2 Maths Sorbonne/X/ENPC (Ponts &amp; Chaussées), Parcours Mathématiques de la Modélisation, Majeure applications biologie / médecine, L. N. de Almeida (contrôle optimal / </a:t>
            </a:r>
            <a:r>
              <a:rPr lang="fr-FR" dirty="0" err="1"/>
              <a:t>éq</a:t>
            </a:r>
            <a:r>
              <a:rPr lang="fr-FR" dirty="0"/>
              <a:t>. RD), M. </a:t>
            </a:r>
            <a:r>
              <a:rPr lang="fr-FR" dirty="0" err="1"/>
              <a:t>Thieullen</a:t>
            </a:r>
            <a:r>
              <a:rPr lang="fr-FR" dirty="0"/>
              <a:t> (neurosciences)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Master MSV (Maths pour les Sciences du Vivant), groupe Telecom,  cours de </a:t>
            </a:r>
            <a:r>
              <a:rPr lang="fr-FR" dirty="0" err="1"/>
              <a:t>biostats</a:t>
            </a:r>
            <a:r>
              <a:rPr lang="fr-FR" dirty="0"/>
              <a:t> de R. Porcher / dynamiques des populations/épidémiologie/neurosciences</a:t>
            </a:r>
          </a:p>
          <a:p>
            <a:endParaRPr lang="fr-FR" b="1" dirty="0">
              <a:solidFill>
                <a:schemeClr val="accent1"/>
              </a:solidFill>
            </a:endParaRPr>
          </a:p>
          <a:p>
            <a:r>
              <a:rPr lang="fr-FR" b="1" dirty="0">
                <a:solidFill>
                  <a:schemeClr val="accent1"/>
                </a:solidFill>
              </a:rPr>
              <a:t>A Nancy</a:t>
            </a:r>
          </a:p>
          <a:p>
            <a:r>
              <a:rPr lang="fr-FR" dirty="0"/>
              <a:t>Nancy </a:t>
            </a:r>
            <a:r>
              <a:rPr lang="fr-FR" dirty="0" err="1"/>
              <a:t>Computational</a:t>
            </a:r>
            <a:r>
              <a:rPr lang="fr-FR" dirty="0"/>
              <a:t> Structural </a:t>
            </a:r>
            <a:r>
              <a:rPr lang="fr-FR" dirty="0" err="1"/>
              <a:t>Biology</a:t>
            </a:r>
            <a:r>
              <a:rPr lang="fr-FR" dirty="0"/>
              <a:t> (NCSB) Meeting: sur un jour, en juin chaque année (LORIA)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02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7DB828-4AD1-4B05-A080-4CA836364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7" y="929620"/>
            <a:ext cx="4114800" cy="5353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576151B-90A6-486E-82F7-345F2A9DABEE}"/>
                  </a:ext>
                </a:extLst>
              </p:cNvPr>
              <p:cNvSpPr txBox="1"/>
              <p:nvPr/>
            </p:nvSpPr>
            <p:spPr>
              <a:xfrm>
                <a:off x="381000" y="406400"/>
                <a:ext cx="6036733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1"/>
                    </a:solidFill>
                  </a:rPr>
                  <a:t>Polymères informationnels</a:t>
                </a:r>
              </a:p>
              <a:p>
                <a:endParaRPr lang="fr-FR" sz="2800" b="1" dirty="0">
                  <a:solidFill>
                    <a:schemeClr val="accent1"/>
                  </a:solidFill>
                </a:endParaRPr>
              </a:p>
              <a:p>
                <a:endParaRPr lang="fr-FR" sz="2000" b="1" dirty="0">
                  <a:solidFill>
                    <a:schemeClr val="accent1"/>
                  </a:solidFill>
                </a:endParaRPr>
              </a:p>
              <a:p>
                <a:r>
                  <a:rPr lang="fr-FR" sz="2000" dirty="0"/>
                  <a:t>ADN : K=4 types de (</a:t>
                </a:r>
                <a:r>
                  <a:rPr lang="fr-FR" sz="2000" dirty="0" err="1"/>
                  <a:t>désoxyribo</a:t>
                </a:r>
                <a:r>
                  <a:rPr lang="fr-FR" sz="2000" dirty="0"/>
                  <a:t>)nucléotides (A/T/G/C)</a:t>
                </a:r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/>
                  <a:t>ARN:  K=4 types de (</a:t>
                </a:r>
                <a:r>
                  <a:rPr lang="fr-FR" sz="2000" dirty="0" err="1"/>
                  <a:t>ribo</a:t>
                </a:r>
                <a:r>
                  <a:rPr lang="fr-FR" sz="2000" dirty="0"/>
                  <a:t>)nucléotides (A/U/G/C)</a:t>
                </a:r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/>
                  <a:t>Codon = 3 nucléotides,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000" dirty="0"/>
                  <a:t> possibilités  </a:t>
                </a:r>
                <a:r>
                  <a:rPr lang="fr-FR" sz="2000" dirty="0">
                    <a:sym typeface="Wingdings" panose="05000000000000000000" pitchFamily="2" charset="2"/>
                  </a:rPr>
                  <a:t></a:t>
                </a:r>
                <a:endParaRPr lang="fr-FR" sz="2000" dirty="0"/>
              </a:p>
              <a:p>
                <a:r>
                  <a:rPr lang="fr-FR" sz="2000" dirty="0"/>
                  <a:t>	codent 20 acides aminés </a:t>
                </a:r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576151B-90A6-486E-82F7-345F2A9DA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6400"/>
                <a:ext cx="6036733" cy="6186309"/>
              </a:xfrm>
              <a:prstGeom prst="rect">
                <a:avLst/>
              </a:prstGeom>
              <a:blipFill>
                <a:blip r:embed="rId3"/>
                <a:stretch>
                  <a:fillRect l="-2121" t="-9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315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84B507C-B60A-4571-9F8C-6E68AE41A9EE}"/>
              </a:ext>
            </a:extLst>
          </p:cNvPr>
          <p:cNvSpPr txBox="1"/>
          <p:nvPr/>
        </p:nvSpPr>
        <p:spPr>
          <a:xfrm>
            <a:off x="550333" y="228600"/>
            <a:ext cx="10278534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dirty="0">
                <a:solidFill>
                  <a:schemeClr val="accent1"/>
                </a:solidFill>
              </a:rPr>
              <a:t>Débouchés</a:t>
            </a:r>
          </a:p>
          <a:p>
            <a:pPr algn="l"/>
            <a:endParaRPr lang="fr-FR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Thèse orientée ML en </a:t>
            </a:r>
            <a:r>
              <a:rPr lang="fr-FR" sz="2000" dirty="0" err="1"/>
              <a:t>co</a:t>
            </a:r>
            <a:r>
              <a:rPr lang="fr-FR" sz="2000" dirty="0"/>
              <a:t>–direction avec laboratoire de biologie (ESPCI, Paris;…)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Offres de postes ingénieur recherche/thèse en maths–bio–santé:</a:t>
            </a:r>
          </a:p>
          <a:p>
            <a:pPr lvl="3"/>
            <a:r>
              <a:rPr lang="fr-FR" sz="2000" dirty="0">
                <a:hlinkClick r:id="rId2"/>
              </a:rPr>
              <a:t>https://math–bio–sante.math.cnrs.fr/emploi.html</a:t>
            </a:r>
            <a:endParaRPr lang="fr-FR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/>
              <a:t>Biotechnologies, grands groupes </a:t>
            </a:r>
            <a:r>
              <a:rPr lang="fr-FR" sz="2000" dirty="0" err="1"/>
              <a:t>anglo</a:t>
            </a:r>
            <a:r>
              <a:rPr lang="fr-FR" sz="2000" dirty="0"/>
              <a:t>–saxons et suisses / start–</a:t>
            </a:r>
            <a:r>
              <a:rPr lang="fr-FR" sz="2000" dirty="0" err="1"/>
              <a:t>ups</a:t>
            </a:r>
            <a:r>
              <a:rPr lang="fr-FR" sz="2000" dirty="0"/>
              <a:t> Fr (…)</a:t>
            </a:r>
          </a:p>
          <a:p>
            <a:pPr algn="l"/>
            <a:endParaRPr lang="fr-FR" sz="2000" dirty="0"/>
          </a:p>
          <a:p>
            <a:pPr algn="l"/>
            <a:endParaRPr lang="fr-FR" sz="2400" dirty="0"/>
          </a:p>
          <a:p>
            <a:pPr algn="l"/>
            <a:r>
              <a:rPr lang="fr-FR" sz="2000" b="1" dirty="0">
                <a:solidFill>
                  <a:schemeClr val="accent1"/>
                </a:solidFill>
              </a:rPr>
              <a:t>Références (extraits)</a:t>
            </a:r>
          </a:p>
          <a:p>
            <a:pPr algn="l"/>
            <a:endParaRPr lang="fr-FR" sz="2000" b="1" dirty="0">
              <a:solidFill>
                <a:schemeClr val="accent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000" i="1" dirty="0" err="1"/>
              <a:t>Molecular</a:t>
            </a:r>
            <a:r>
              <a:rPr lang="fr-FR" sz="2000" i="1" dirty="0"/>
              <a:t> </a:t>
            </a:r>
            <a:r>
              <a:rPr lang="fr-FR" sz="2000" i="1" dirty="0" err="1"/>
              <a:t>biology</a:t>
            </a:r>
            <a:r>
              <a:rPr lang="fr-FR" sz="2000" i="1" dirty="0"/>
              <a:t> of the </a:t>
            </a:r>
            <a:r>
              <a:rPr lang="fr-FR" sz="2000" i="1" dirty="0" err="1"/>
              <a:t>cell</a:t>
            </a:r>
            <a:r>
              <a:rPr lang="fr-FR" sz="2000" i="1" dirty="0"/>
              <a:t> (6th </a:t>
            </a:r>
            <a:r>
              <a:rPr lang="fr-FR" sz="2000" i="1" dirty="0" err="1"/>
              <a:t>ed</a:t>
            </a:r>
            <a:r>
              <a:rPr lang="fr-FR" sz="2000" i="1" dirty="0"/>
              <a:t>.), </a:t>
            </a:r>
            <a:r>
              <a:rPr lang="fr-FR" sz="2000" dirty="0" err="1"/>
              <a:t>Alberts</a:t>
            </a:r>
            <a:r>
              <a:rPr lang="fr-FR" sz="2000" dirty="0"/>
              <a:t>, Morgan et al., Garland Science (intro. to </a:t>
            </a:r>
            <a:r>
              <a:rPr lang="fr-FR" sz="2000" dirty="0" err="1"/>
              <a:t>biology</a:t>
            </a:r>
            <a:r>
              <a:rPr lang="fr-FR" sz="2000" dirty="0"/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000" i="1" dirty="0" err="1"/>
              <a:t>Biological</a:t>
            </a:r>
            <a:r>
              <a:rPr lang="fr-FR" sz="2000" i="1" dirty="0"/>
              <a:t> </a:t>
            </a:r>
            <a:r>
              <a:rPr lang="fr-FR" sz="2000" i="1" dirty="0" err="1"/>
              <a:t>sequence</a:t>
            </a:r>
            <a:r>
              <a:rPr lang="fr-FR" sz="2000" i="1" dirty="0"/>
              <a:t> </a:t>
            </a:r>
            <a:r>
              <a:rPr lang="fr-FR" sz="2000" i="1" dirty="0" err="1"/>
              <a:t>analysis</a:t>
            </a:r>
            <a:r>
              <a:rPr lang="fr-FR" sz="2000" i="1" dirty="0"/>
              <a:t>. </a:t>
            </a:r>
            <a:r>
              <a:rPr lang="fr-FR" sz="2000" i="1" dirty="0" err="1"/>
              <a:t>Probab</a:t>
            </a:r>
            <a:r>
              <a:rPr lang="fr-FR" sz="2000" i="1" dirty="0"/>
              <a:t>. </a:t>
            </a:r>
            <a:r>
              <a:rPr lang="fr-FR" sz="2000" i="1" dirty="0" err="1"/>
              <a:t>Models</a:t>
            </a:r>
            <a:r>
              <a:rPr lang="fr-FR" sz="2000" i="1" dirty="0"/>
              <a:t> of </a:t>
            </a:r>
            <a:r>
              <a:rPr lang="fr-FR" sz="2000" i="1" dirty="0" err="1"/>
              <a:t>proteins</a:t>
            </a:r>
            <a:r>
              <a:rPr lang="fr-FR" sz="2000" i="1" dirty="0"/>
              <a:t> &amp; </a:t>
            </a:r>
            <a:r>
              <a:rPr lang="fr-FR" sz="2000" i="1" dirty="0" err="1"/>
              <a:t>nucleic</a:t>
            </a:r>
            <a:r>
              <a:rPr lang="fr-FR" sz="2000" i="1" dirty="0"/>
              <a:t> </a:t>
            </a:r>
            <a:r>
              <a:rPr lang="fr-FR" sz="2000" i="1" dirty="0" err="1"/>
              <a:t>acids</a:t>
            </a:r>
            <a:r>
              <a:rPr lang="fr-FR" sz="2000" i="1" dirty="0"/>
              <a:t>, </a:t>
            </a:r>
            <a:r>
              <a:rPr lang="fr-FR" sz="2000" dirty="0"/>
              <a:t>Durbin, Eddy, Krogh, </a:t>
            </a:r>
            <a:r>
              <a:rPr lang="fr-FR" sz="2000" dirty="0" err="1"/>
              <a:t>Mitchison</a:t>
            </a:r>
            <a:r>
              <a:rPr lang="fr-FR" sz="2000" dirty="0"/>
              <a:t>, Cambridge Univ. </a:t>
            </a:r>
            <a:r>
              <a:rPr lang="fr-FR" sz="2000" dirty="0" err="1"/>
              <a:t>Press</a:t>
            </a:r>
            <a:r>
              <a:rPr lang="fr-FR" sz="2000" dirty="0"/>
              <a:t>, 1998 (</a:t>
            </a:r>
            <a:r>
              <a:rPr lang="fr-FR" sz="2000" dirty="0" err="1"/>
              <a:t>reference</a:t>
            </a:r>
            <a:r>
              <a:rPr lang="fr-FR" sz="2000" dirty="0"/>
              <a:t> book).</a:t>
            </a:r>
            <a:endParaRPr lang="fr-FR" sz="2000" i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000" i="1" dirty="0" err="1"/>
              <a:t>From</a:t>
            </a:r>
            <a:r>
              <a:rPr lang="fr-FR" sz="2000" i="1" dirty="0"/>
              <a:t> </a:t>
            </a:r>
            <a:r>
              <a:rPr lang="fr-FR" sz="2000" i="1" dirty="0" err="1"/>
              <a:t>statistical</a:t>
            </a:r>
            <a:r>
              <a:rPr lang="fr-FR" sz="2000" i="1" dirty="0"/>
              <a:t> </a:t>
            </a:r>
            <a:r>
              <a:rPr lang="fr-FR" sz="2000" i="1" dirty="0" err="1"/>
              <a:t>physics</a:t>
            </a:r>
            <a:r>
              <a:rPr lang="fr-FR" sz="2000" i="1" dirty="0"/>
              <a:t> to data–</a:t>
            </a:r>
            <a:r>
              <a:rPr lang="fr-FR" sz="2000" i="1" dirty="0" err="1"/>
              <a:t>driven</a:t>
            </a:r>
            <a:r>
              <a:rPr lang="fr-FR" sz="2000" i="1" dirty="0"/>
              <a:t> </a:t>
            </a:r>
            <a:r>
              <a:rPr lang="fr-FR" sz="2000" i="1" dirty="0" err="1"/>
              <a:t>modelling</a:t>
            </a:r>
            <a:r>
              <a:rPr lang="fr-FR" sz="2000" i="1" dirty="0"/>
              <a:t>, </a:t>
            </a:r>
            <a:r>
              <a:rPr lang="fr-FR" sz="2000" i="1" dirty="0" err="1"/>
              <a:t>with</a:t>
            </a:r>
            <a:r>
              <a:rPr lang="fr-FR" sz="2000" i="1" dirty="0"/>
              <a:t> applications to quantitative </a:t>
            </a:r>
            <a:r>
              <a:rPr lang="fr-FR" sz="2000" i="1" dirty="0" err="1"/>
              <a:t>biology</a:t>
            </a:r>
            <a:r>
              <a:rPr lang="fr-FR" sz="2000" dirty="0"/>
              <a:t>, Cocco, </a:t>
            </a:r>
            <a:r>
              <a:rPr lang="fr-FR" sz="2000" dirty="0" err="1"/>
              <a:t>Monasson</a:t>
            </a:r>
            <a:r>
              <a:rPr lang="fr-FR" sz="2000" dirty="0"/>
              <a:t>, </a:t>
            </a:r>
            <a:r>
              <a:rPr lang="fr-FR" sz="2000" dirty="0" err="1"/>
              <a:t>Zamponi</a:t>
            </a:r>
            <a:r>
              <a:rPr lang="fr-FR" sz="2000" dirty="0"/>
              <a:t>, Oxford Univ. </a:t>
            </a:r>
            <a:r>
              <a:rPr lang="fr-FR" sz="2000" dirty="0" err="1"/>
              <a:t>Press</a:t>
            </a:r>
            <a:r>
              <a:rPr lang="fr-FR" sz="2000" dirty="0"/>
              <a:t>, 2022 (tutorial </a:t>
            </a:r>
            <a:r>
              <a:rPr lang="fr-FR" sz="2000" dirty="0" err="1"/>
              <a:t>based</a:t>
            </a:r>
            <a:r>
              <a:rPr lang="fr-FR" sz="2000" dirty="0"/>
              <a:t> on course </a:t>
            </a:r>
            <a:r>
              <a:rPr lang="fr-FR" sz="2000" dirty="0" err="1"/>
              <a:t>given</a:t>
            </a:r>
            <a:r>
              <a:rPr lang="fr-FR" sz="2000" dirty="0"/>
              <a:t> at ENS 2017-2021 ).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i="0" u="none" strike="noStrike" baseline="0" dirty="0"/>
              <a:t>   M. </a:t>
            </a:r>
            <a:r>
              <a:rPr lang="en-US" sz="2000" i="0" u="none" strike="noStrike" baseline="0" dirty="0" err="1"/>
              <a:t>Zuker</a:t>
            </a:r>
            <a:r>
              <a:rPr lang="en-US" sz="2000" i="0" u="none" strike="noStrike" baseline="0" dirty="0"/>
              <a:t>, P. Ziegler. </a:t>
            </a:r>
            <a:r>
              <a:rPr lang="en-US" sz="2000" i="1" u="none" strike="noStrike" baseline="0" dirty="0"/>
              <a:t>Optimal computer folding of large RNA sequences using thermodynamics and auxiliary </a:t>
            </a:r>
            <a:r>
              <a:rPr lang="fr-FR" sz="2000" i="1" u="none" strike="noStrike" baseline="0" dirty="0"/>
              <a:t>information,</a:t>
            </a:r>
            <a:r>
              <a:rPr lang="fr-FR" sz="2000" i="0" u="none" strike="noStrike" baseline="0" dirty="0"/>
              <a:t> </a:t>
            </a:r>
            <a:r>
              <a:rPr lang="fr-FR" sz="2000" i="0" u="none" strike="noStrike" baseline="0" dirty="0" err="1"/>
              <a:t>classical</a:t>
            </a:r>
            <a:r>
              <a:rPr lang="fr-FR" sz="2000" i="0" u="none" strike="noStrike" baseline="0" dirty="0"/>
              <a:t> article, </a:t>
            </a:r>
            <a:r>
              <a:rPr lang="fr-FR" sz="2000" i="0" u="none" strike="noStrike" baseline="0" dirty="0" err="1"/>
              <a:t>Nucleic</a:t>
            </a:r>
            <a:r>
              <a:rPr lang="fr-FR" sz="2000" i="0" u="none" strike="noStrike" baseline="0" dirty="0"/>
              <a:t> </a:t>
            </a:r>
            <a:r>
              <a:rPr lang="fr-FR" sz="2000" i="0" u="none" strike="noStrike" baseline="0" dirty="0" err="1"/>
              <a:t>Acids</a:t>
            </a:r>
            <a:r>
              <a:rPr lang="fr-FR" sz="2000" i="0" u="none" strike="noStrike" baseline="0" dirty="0"/>
              <a:t> </a:t>
            </a:r>
            <a:r>
              <a:rPr lang="fr-FR" sz="2000" i="0" u="none" strike="noStrike" baseline="0" dirty="0" err="1"/>
              <a:t>Research</a:t>
            </a:r>
            <a:r>
              <a:rPr lang="fr-FR" sz="2000" i="0" u="none" strike="noStrike" baseline="0" dirty="0"/>
              <a:t> (1981).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2000" dirty="0"/>
              <a:t>   C. Lambert, V. </a:t>
            </a:r>
            <a:r>
              <a:rPr lang="fr-FR" sz="2000" dirty="0" err="1"/>
              <a:t>Opuu</a:t>
            </a:r>
            <a:r>
              <a:rPr lang="fr-FR" sz="2000" dirty="0"/>
              <a:t> et al</a:t>
            </a:r>
            <a:r>
              <a:rPr lang="fr-FR" sz="2000" i="1" dirty="0"/>
              <a:t>. </a:t>
            </a:r>
            <a:r>
              <a:rPr lang="en-US" sz="2000" i="1" u="none" strike="noStrike" baseline="0" dirty="0">
                <a:solidFill>
                  <a:srgbClr val="000000"/>
                </a:solidFill>
              </a:rPr>
              <a:t>Expanding the space of self–reproducing ribozymes using probabilistic generative models, </a:t>
            </a:r>
            <a:r>
              <a:rPr lang="en-US" sz="2000" u="none" strike="noStrike" baseline="0" dirty="0">
                <a:solidFill>
                  <a:srgbClr val="000000"/>
                </a:solidFill>
              </a:rPr>
              <a:t>research article (preprint 2024). 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405553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577F368-3BF0-4552-B830-E2F259BE32D8}"/>
              </a:ext>
            </a:extLst>
          </p:cNvPr>
          <p:cNvSpPr txBox="1"/>
          <p:nvPr/>
        </p:nvSpPr>
        <p:spPr>
          <a:xfrm>
            <a:off x="372533" y="270934"/>
            <a:ext cx="1027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L’ADN est une double hélice (2 brins appariés par liaisons faibles)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22C163-6041-4729-8682-D20BC607E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775507"/>
            <a:ext cx="9135534" cy="4403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71E8AFF-A887-4E30-A0D8-0F7FCCEF2FB1}"/>
                  </a:ext>
                </a:extLst>
              </p:cNvPr>
              <p:cNvSpPr txBox="1"/>
              <p:nvPr/>
            </p:nvSpPr>
            <p:spPr>
              <a:xfrm>
                <a:off x="372533" y="4882164"/>
                <a:ext cx="10811933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Bases = nucléotides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dirty="0"/>
                  <a:t>(en vert au centre)</a:t>
                </a:r>
              </a:p>
              <a:p>
                <a:r>
                  <a:rPr lang="fr-FR" dirty="0"/>
                  <a:t>Squelette : sucres (organe) avec 5 atomes de carbone (C) numérotés de 1’ à 5’</a:t>
                </a:r>
              </a:p>
              <a:p>
                <a:r>
                  <a:rPr lang="fr-FR" dirty="0"/>
                  <a:t>	C1’: liaison covalente </a:t>
                </a:r>
                <a:r>
                  <a:rPr lang="fr-FR" dirty="0">
                    <a:solidFill>
                      <a:schemeClr val="accent1"/>
                    </a:solidFill>
                  </a:rPr>
                  <a:t>(</a:t>
                </a:r>
                <a:r>
                  <a:rPr lang="fr-FR" b="1" dirty="0">
                    <a:solidFill>
                      <a:schemeClr val="accent1"/>
                    </a:solidFill>
                  </a:rPr>
                  <a:t>forte)</a:t>
                </a:r>
                <a:r>
                  <a:rPr lang="fr-FR" dirty="0"/>
                  <a:t> avec la base </a:t>
                </a:r>
              </a:p>
              <a:p>
                <a:r>
                  <a:rPr lang="fr-FR" dirty="0"/>
                  <a:t>	C3’, C5’ : liaisons covalentes avec des groupes phosphate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dirty="0"/>
              </a:p>
              <a:p>
                <a:r>
                  <a:rPr lang="fr-FR" dirty="0"/>
                  <a:t>Les 2 brins sont reliées via des liaisons hydrogène </a:t>
                </a:r>
                <a:r>
                  <a:rPr lang="fr-FR" b="1" dirty="0">
                    <a:solidFill>
                      <a:schemeClr val="accent1"/>
                    </a:solidFill>
                  </a:rPr>
                  <a:t>(faibles), </a:t>
                </a:r>
                <a:r>
                  <a:rPr lang="fr-FR" dirty="0"/>
                  <a:t>3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/>
                  <a:t>2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fr-FR" b="1" dirty="0">
                  <a:solidFill>
                    <a:schemeClr val="accent1"/>
                  </a:solidFill>
                </a:endParaRPr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	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dirty="0">
                    <a:sym typeface="Wingdings" panose="05000000000000000000" pitchFamily="2" charset="2"/>
                  </a:rPr>
                  <a:t>la liaison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est donc un peu plus forte que la liaison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fr-F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71E8AFF-A887-4E30-A0D8-0F7FCCEF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4882164"/>
                <a:ext cx="10811933" cy="1788118"/>
              </a:xfrm>
              <a:prstGeom prst="rect">
                <a:avLst/>
              </a:prstGeom>
              <a:blipFill>
                <a:blip r:embed="rId3"/>
                <a:stretch>
                  <a:fillRect l="-451" t="-2048" b="-27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45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E4B843-E49F-4A12-8D14-B7ABBADEF8AB}"/>
              </a:ext>
            </a:extLst>
          </p:cNvPr>
          <p:cNvSpPr txBox="1"/>
          <p:nvPr/>
        </p:nvSpPr>
        <p:spPr>
          <a:xfrm>
            <a:off x="601133" y="397934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Les liaisons fortes sont incassables…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355BDB-DE07-4D68-8C85-A846A938AE2C}"/>
              </a:ext>
            </a:extLst>
          </p:cNvPr>
          <p:cNvSpPr txBox="1"/>
          <p:nvPr/>
        </p:nvSpPr>
        <p:spPr>
          <a:xfrm>
            <a:off x="778933" y="1049867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 en tout cas à température ambiante (25°C) ou même plus élevée, et en l’absence de réaction chimique avec d’autres molécules…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31AC2B-F02A-4248-8F62-0C26FFE126D6}"/>
              </a:ext>
            </a:extLst>
          </p:cNvPr>
          <p:cNvSpPr txBox="1"/>
          <p:nvPr/>
        </p:nvSpPr>
        <p:spPr>
          <a:xfrm>
            <a:off x="711200" y="1964267"/>
            <a:ext cx="102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… mais pas les liaisons faibles…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06CD4D-40BB-4ED4-9CD6-0DFE38AB6698}"/>
              </a:ext>
            </a:extLst>
          </p:cNvPr>
          <p:cNvSpPr txBox="1"/>
          <p:nvPr/>
        </p:nvSpPr>
        <p:spPr>
          <a:xfrm>
            <a:off x="778933" y="2726267"/>
            <a:ext cx="967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 de légères fluctuations thermiques peuvent les détruire</a:t>
            </a:r>
          </a:p>
          <a:p>
            <a:r>
              <a:rPr lang="fr-FR" dirty="0"/>
              <a:t>En chauffant (50°C), on peut </a:t>
            </a:r>
            <a:r>
              <a:rPr lang="fr-FR" i="1" dirty="0"/>
              <a:t>dénaturer </a:t>
            </a:r>
            <a:r>
              <a:rPr lang="fr-FR" dirty="0"/>
              <a:t>l’ADN, c’est–à–dire ouvrir la double hélice, et détruire sa structure de repliement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186D48-8C7F-4DBA-BDC8-A8CF9894B9AB}"/>
              </a:ext>
            </a:extLst>
          </p:cNvPr>
          <p:cNvSpPr txBox="1"/>
          <p:nvPr/>
        </p:nvSpPr>
        <p:spPr>
          <a:xfrm>
            <a:off x="601133" y="4157134"/>
            <a:ext cx="878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Formalisme de la physique statistique à température 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206A92C-FD6D-4932-B25B-9D4E8EEE736A}"/>
                  </a:ext>
                </a:extLst>
              </p:cNvPr>
              <p:cNvSpPr txBox="1"/>
              <p:nvPr/>
            </p:nvSpPr>
            <p:spPr>
              <a:xfrm>
                <a:off x="563033" y="4747975"/>
                <a:ext cx="11065934" cy="167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 Une molécule donnée existe dans un grand nombre de configurations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b="0" dirty="0"/>
                  <a:t> d’</a:t>
                </a:r>
                <a:r>
                  <a:rPr lang="fr-FR" b="1" dirty="0">
                    <a:solidFill>
                      <a:schemeClr val="accent1"/>
                    </a:solidFill>
                  </a:rPr>
                  <a:t>énergies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distinctes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 A l’équilibre,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β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fr-FR" dirty="0"/>
                  <a:t> ,   où :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β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(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=1.38×</m:t>
                    </m:r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FR" b="0" dirty="0"/>
              </a:p>
              <a:p>
                <a:pPr lvl="2"/>
                <a:r>
                  <a:rPr lang="fr-FR" dirty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β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fr-FR" dirty="0"/>
                  <a:t> constante de normalisation appelée </a:t>
                </a:r>
                <a:r>
                  <a:rPr lang="fr-FR" b="1" dirty="0">
                    <a:solidFill>
                      <a:schemeClr val="accent1"/>
                    </a:solidFill>
                  </a:rPr>
                  <a:t>fonction de partition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/>
                  <a:t>(ouverture d’une liaison forte)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/>
                  <a:t>(ouverture d’une liaison faible)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206A92C-FD6D-4932-B25B-9D4E8EEE7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3" y="4747975"/>
                <a:ext cx="11065934" cy="1673984"/>
              </a:xfrm>
              <a:prstGeom prst="rect">
                <a:avLst/>
              </a:prstGeom>
              <a:blipFill>
                <a:blip r:embed="rId2"/>
                <a:stretch>
                  <a:fillRect l="-330" t="-2190" b="-76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3F072969-BF04-48D4-A920-880A05A2684F}"/>
              </a:ext>
            </a:extLst>
          </p:cNvPr>
          <p:cNvSpPr txBox="1"/>
          <p:nvPr/>
        </p:nvSpPr>
        <p:spPr>
          <a:xfrm>
            <a:off x="563033" y="6392206"/>
            <a:ext cx="1122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Cinétique aléatoire: chaîne de Markov réversible de mesure d’équilibre P (ex. Métropolis)</a:t>
            </a:r>
          </a:p>
        </p:txBody>
      </p:sp>
    </p:spTree>
    <p:extLst>
      <p:ext uri="{BB962C8B-B14F-4D97-AF65-F5344CB8AC3E}">
        <p14:creationId xmlns:p14="http://schemas.microsoft.com/office/powerpoint/2010/main" val="293021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2FCF71-BEF5-4F73-89C5-28132E366519}"/>
              </a:ext>
            </a:extLst>
          </p:cNvPr>
          <p:cNvSpPr txBox="1"/>
          <p:nvPr/>
        </p:nvSpPr>
        <p:spPr>
          <a:xfrm>
            <a:off x="516467" y="372533"/>
            <a:ext cx="1122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L’ARN est beaucoup plus flexible et réactif que l’ADN, et formé en principe de brins uniques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FF61C8-571C-4272-87AF-4F43C0CFD1A9}"/>
                  </a:ext>
                </a:extLst>
              </p:cNvPr>
              <p:cNvSpPr txBox="1"/>
              <p:nvPr/>
            </p:nvSpPr>
            <p:spPr>
              <a:xfrm>
                <a:off x="1024466" y="1380805"/>
                <a:ext cx="11159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… la différence principale étant pourtant seulement la présence d’un groupe réactif –OH au lieu de –H sur C2’</a:t>
                </a:r>
              </a:p>
              <a:p>
                <a:r>
                  <a:rPr lang="fr-FR" sz="1600" dirty="0"/>
                  <a:t>… et l’absence d’un groupe –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1600" dirty="0"/>
                  <a:t> (</a:t>
                </a:r>
                <a:r>
                  <a:rPr lang="fr-FR" sz="1600" dirty="0" err="1"/>
                  <a:t>methyl</a:t>
                </a:r>
                <a:r>
                  <a:rPr lang="fr-FR" sz="1600" dirty="0"/>
                  <a:t>) sur T (thymine)  </a:t>
                </a:r>
                <a:r>
                  <a:rPr lang="fr-FR" sz="1600" dirty="0">
                    <a:sym typeface="Wingdings" panose="05000000000000000000" pitchFamily="2" charset="2"/>
                  </a:rPr>
                  <a:t> U (</a:t>
                </a:r>
                <a:r>
                  <a:rPr lang="fr-FR" sz="1600" dirty="0" err="1">
                    <a:sym typeface="Wingdings" panose="05000000000000000000" pitchFamily="2" charset="2"/>
                  </a:rPr>
                  <a:t>uracil</a:t>
                </a:r>
                <a:r>
                  <a:rPr lang="fr-FR" sz="1600" dirty="0">
                    <a:sym typeface="Wingdings" panose="05000000000000000000" pitchFamily="2" charset="2"/>
                  </a:rPr>
                  <a:t>)</a:t>
                </a:r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FF61C8-571C-4272-87AF-4F43C0CFD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66" y="1380805"/>
                <a:ext cx="11159067" cy="584775"/>
              </a:xfrm>
              <a:prstGeom prst="rect">
                <a:avLst/>
              </a:prstGeom>
              <a:blipFill>
                <a:blip r:embed="rId2"/>
                <a:stretch>
                  <a:fillRect l="-273" t="-3158" b="-136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5A511657-5DE2-4180-960A-8549BF515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1" y="2308774"/>
            <a:ext cx="2309014" cy="4176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DDCA326-1D71-4C8E-98C6-31D1B1EBD264}"/>
                  </a:ext>
                </a:extLst>
              </p:cNvPr>
              <p:cNvSpPr txBox="1"/>
              <p:nvPr/>
            </p:nvSpPr>
            <p:spPr>
              <a:xfrm>
                <a:off x="677333" y="2413000"/>
                <a:ext cx="59266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Structures spécifiques de l’ARN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fr-FR" dirty="0">
                    <a:solidFill>
                      <a:schemeClr val="accent1"/>
                    </a:solidFill>
                  </a:rPr>
                  <a:t>) :</a:t>
                </a:r>
              </a:p>
              <a:p>
                <a:r>
                  <a:rPr lang="fr-FR" dirty="0">
                    <a:solidFill>
                      <a:schemeClr val="accent1"/>
                    </a:solidFill>
                  </a:rPr>
                  <a:t>	</a:t>
                </a:r>
                <a:r>
                  <a:rPr lang="fr-FR" dirty="0"/>
                  <a:t>« bulge » (section de brin non apparié)</a:t>
                </a:r>
              </a:p>
              <a:p>
                <a:r>
                  <a:rPr lang="fr-FR" dirty="0">
                    <a:solidFill>
                      <a:schemeClr val="accent1"/>
                    </a:solidFill>
                  </a:rPr>
                  <a:t>	« four–stem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junction</a:t>
                </a:r>
                <a:r>
                  <a:rPr lang="fr-FR" dirty="0">
                    <a:solidFill>
                      <a:schemeClr val="accent1"/>
                    </a:solidFill>
                  </a:rPr>
                  <a:t> »  </a:t>
                </a:r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DDCA326-1D71-4C8E-98C6-31D1B1EBD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2413000"/>
                <a:ext cx="5926667" cy="923330"/>
              </a:xfrm>
              <a:prstGeom prst="rect">
                <a:avLst/>
              </a:prstGeom>
              <a:blipFill>
                <a:blip r:embed="rId4"/>
                <a:stretch>
                  <a:fillRect l="-823"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AD0F2616-12D3-404D-A77F-0A14DEC9C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6" y="2102935"/>
            <a:ext cx="5926668" cy="39138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FAD7A74-E1F6-4578-A51E-E61B1EA34A77}"/>
              </a:ext>
            </a:extLst>
          </p:cNvPr>
          <p:cNvSpPr txBox="1"/>
          <p:nvPr/>
        </p:nvSpPr>
        <p:spPr>
          <a:xfrm>
            <a:off x="753533" y="6273800"/>
            <a:ext cx="58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Zuker</a:t>
            </a:r>
            <a:r>
              <a:rPr lang="fr-FR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&amp; Stiegler, </a:t>
            </a:r>
            <a:r>
              <a:rPr lang="fr-FR" dirty="0" err="1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Nucleic</a:t>
            </a:r>
            <a:r>
              <a:rPr lang="fr-FR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Acids</a:t>
            </a:r>
            <a:r>
              <a:rPr lang="fr-FR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Research</a:t>
            </a:r>
            <a:r>
              <a:rPr lang="fr-FR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(1980)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55803C-E3BE-483D-8BEB-67089493F9AA}"/>
              </a:ext>
            </a:extLst>
          </p:cNvPr>
          <p:cNvSpPr txBox="1"/>
          <p:nvPr/>
        </p:nvSpPr>
        <p:spPr>
          <a:xfrm>
            <a:off x="9561378" y="2209800"/>
            <a:ext cx="1583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stem = tige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58BA4D-78A6-43CF-98D3-770407FE8569}"/>
              </a:ext>
            </a:extLst>
          </p:cNvPr>
          <p:cNvSpPr txBox="1"/>
          <p:nvPr/>
        </p:nvSpPr>
        <p:spPr>
          <a:xfrm>
            <a:off x="6284915" y="5323306"/>
            <a:ext cx="218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hairpin</a:t>
            </a:r>
            <a:r>
              <a:rPr lang="fr-FR" sz="1400" dirty="0"/>
              <a:t> = épingle à cheveux</a:t>
            </a:r>
          </a:p>
        </p:txBody>
      </p:sp>
    </p:spTree>
    <p:extLst>
      <p:ext uri="{BB962C8B-B14F-4D97-AF65-F5344CB8AC3E}">
        <p14:creationId xmlns:p14="http://schemas.microsoft.com/office/powerpoint/2010/main" val="31194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48B23F-8A3E-49DB-B50B-5EFC6DE2F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101"/>
            <a:ext cx="12192000" cy="56240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20A998-18B0-4B25-A34A-3B3011189CC4}"/>
              </a:ext>
            </a:extLst>
          </p:cNvPr>
          <p:cNvSpPr txBox="1"/>
          <p:nvPr/>
        </p:nvSpPr>
        <p:spPr>
          <a:xfrm>
            <a:off x="618067" y="296333"/>
            <a:ext cx="749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Structure secondaire de l’ARN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15E5CA-8091-40C1-9FB5-4002753707EF}"/>
              </a:ext>
            </a:extLst>
          </p:cNvPr>
          <p:cNvSpPr txBox="1"/>
          <p:nvPr/>
        </p:nvSpPr>
        <p:spPr>
          <a:xfrm>
            <a:off x="1168400" y="574886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Appariements G–C, C–G, …</a:t>
            </a:r>
          </a:p>
          <a:p>
            <a:r>
              <a:rPr lang="fr-FR" b="1" i="1" dirty="0">
                <a:solidFill>
                  <a:srgbClr val="C00000"/>
                </a:solidFill>
              </a:rPr>
              <a:t>Quel est la structure d’appariement la plus stable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7C9839-511C-481E-B66E-0B3F9423182F}"/>
              </a:ext>
            </a:extLst>
          </p:cNvPr>
          <p:cNvSpPr txBox="1"/>
          <p:nvPr/>
        </p:nvSpPr>
        <p:spPr>
          <a:xfrm>
            <a:off x="5317067" y="5901267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Structure développée 3D</a:t>
            </a:r>
          </a:p>
          <a:p>
            <a:r>
              <a:rPr lang="fr-FR" b="1" i="1" dirty="0">
                <a:solidFill>
                  <a:srgbClr val="C00000"/>
                </a:solidFill>
              </a:rPr>
              <a:t>Peut–on la prédire ?</a:t>
            </a:r>
          </a:p>
        </p:txBody>
      </p:sp>
    </p:spTree>
    <p:extLst>
      <p:ext uri="{BB962C8B-B14F-4D97-AF65-F5344CB8AC3E}">
        <p14:creationId xmlns:p14="http://schemas.microsoft.com/office/powerpoint/2010/main" val="350259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EE2DF2-D327-441D-9CB5-9A3DB381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830"/>
            <a:ext cx="12192000" cy="50322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A65982-7334-4751-B1C3-FDFE328959C0}"/>
              </a:ext>
            </a:extLst>
          </p:cNvPr>
          <p:cNvSpPr txBox="1"/>
          <p:nvPr/>
        </p:nvSpPr>
        <p:spPr>
          <a:xfrm>
            <a:off x="524933" y="287867"/>
            <a:ext cx="10337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Les protéines servent de catalyseurs à toutes les réactions du vivant</a:t>
            </a:r>
          </a:p>
          <a:p>
            <a:r>
              <a:rPr lang="fr-FR" sz="2800" b="1" dirty="0">
                <a:solidFill>
                  <a:schemeClr val="accent1"/>
                </a:solidFill>
              </a:rPr>
              <a:t>                                  </a:t>
            </a:r>
          </a:p>
          <a:p>
            <a:r>
              <a:rPr lang="fr-FR" sz="2800" b="1" dirty="0">
                <a:solidFill>
                  <a:schemeClr val="accent1"/>
                </a:solidFill>
              </a:rPr>
              <a:t>                                                      </a:t>
            </a:r>
            <a:r>
              <a:rPr lang="fr-FR" b="1" i="1" dirty="0">
                <a:solidFill>
                  <a:srgbClr val="C00000"/>
                </a:solidFill>
              </a:rPr>
              <a:t>Comment trouver la fonction à partir de la structure ?</a:t>
            </a:r>
          </a:p>
          <a:p>
            <a:r>
              <a:rPr lang="fr-FR" b="1" i="1" dirty="0">
                <a:solidFill>
                  <a:srgbClr val="C00000"/>
                </a:solidFill>
              </a:rPr>
              <a:t>					</a:t>
            </a:r>
            <a:endParaRPr lang="fr-FR" sz="2800" b="1" i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39CD99-28C0-47EF-B306-D23896DFE7F7}"/>
              </a:ext>
            </a:extLst>
          </p:cNvPr>
          <p:cNvSpPr/>
          <p:nvPr/>
        </p:nvSpPr>
        <p:spPr>
          <a:xfrm>
            <a:off x="6807200" y="5706533"/>
            <a:ext cx="338667" cy="160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3DB7F6F-60D6-435E-AB16-0442E12588F2}"/>
              </a:ext>
            </a:extLst>
          </p:cNvPr>
          <p:cNvCxnSpPr/>
          <p:nvPr/>
        </p:nvCxnSpPr>
        <p:spPr>
          <a:xfrm>
            <a:off x="7010400" y="5867400"/>
            <a:ext cx="694267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BEE02A7-9BD4-44FB-9318-475443E34E17}"/>
              </a:ext>
            </a:extLst>
          </p:cNvPr>
          <p:cNvSpPr txBox="1"/>
          <p:nvPr/>
        </p:nvSpPr>
        <p:spPr>
          <a:xfrm>
            <a:off x="7865533" y="6112933"/>
            <a:ext cx="197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Protein</a:t>
            </a:r>
            <a:r>
              <a:rPr lang="fr-FR" dirty="0"/>
              <a:t> </a:t>
            </a:r>
            <a:r>
              <a:rPr lang="fr-FR" dirty="0" err="1"/>
              <a:t>DataBase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12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7ACC0E-FFEE-44DD-AB71-982C00362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835121"/>
            <a:ext cx="11557000" cy="38656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3D1E36-FF26-4D4E-A8DB-E5551C156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7927"/>
            <a:ext cx="12192000" cy="14187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4DA1BF-D0FC-42E8-BA19-3A6B76849EDF}"/>
              </a:ext>
            </a:extLst>
          </p:cNvPr>
          <p:cNvSpPr txBox="1"/>
          <p:nvPr/>
        </p:nvSpPr>
        <p:spPr>
          <a:xfrm>
            <a:off x="448733" y="261100"/>
            <a:ext cx="979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Evolution darwinienne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F381865-1B4D-4634-A521-FE70D65D390B}"/>
              </a:ext>
            </a:extLst>
          </p:cNvPr>
          <p:cNvSpPr txBox="1"/>
          <p:nvPr/>
        </p:nvSpPr>
        <p:spPr>
          <a:xfrm>
            <a:off x="694267" y="5933635"/>
            <a:ext cx="984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0" i="0" u="none" strike="noStrike" baseline="0" dirty="0" err="1">
                <a:latin typeface="HelveticaNeueLTStd-Md"/>
              </a:rPr>
              <a:t>Genetic</a:t>
            </a:r>
            <a:r>
              <a:rPr lang="fr-FR" sz="1800" b="0" i="0" u="none" strike="noStrike" baseline="0" dirty="0">
                <a:latin typeface="HelveticaNeueLTStd-Md"/>
              </a:rPr>
              <a:t> information </a:t>
            </a:r>
            <a:r>
              <a:rPr lang="en-US" sz="1800" b="0" i="0" u="none" strike="noStrike" baseline="0" dirty="0">
                <a:latin typeface="HelveticaNeueLTStd-Md"/>
              </a:rPr>
              <a:t>conserved since the days of the last common ancestor of all living things.</a:t>
            </a:r>
          </a:p>
          <a:p>
            <a:pPr algn="l"/>
            <a:r>
              <a:rPr lang="en-US" sz="1800" b="0" i="0" u="none" strike="noStrike" baseline="0" dirty="0">
                <a:latin typeface="HelveticaNeueLTStd-Lt"/>
              </a:rPr>
              <a:t>A part of the gene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HelveticaNeueLTStd-Lt"/>
              </a:rPr>
              <a:t>for the smaller of the two main rRNA components of the ribosome </a:t>
            </a:r>
            <a:r>
              <a:rPr lang="en-US" sz="1800" b="0" i="0" u="none" strike="noStrike" baseline="0" dirty="0">
                <a:latin typeface="HelveticaNeueLTStd-Lt"/>
              </a:rPr>
              <a:t>is </a:t>
            </a:r>
            <a:r>
              <a:rPr lang="fr-FR" sz="1800" b="0" i="0" u="none" strike="noStrike" baseline="0" dirty="0" err="1">
                <a:latin typeface="HelveticaNeueLTStd-Lt"/>
              </a:rPr>
              <a:t>shown</a:t>
            </a:r>
            <a:r>
              <a:rPr lang="fr-FR" sz="1800" b="0" i="0" u="none" strike="noStrike" baseline="0" dirty="0">
                <a:latin typeface="HelveticaNeueLTStd-Lt"/>
              </a:rPr>
              <a:t>. </a:t>
            </a:r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589A0B3-6BC4-4465-92BC-4A9643AC8014}"/>
              </a:ext>
            </a:extLst>
          </p:cNvPr>
          <p:cNvCxnSpPr/>
          <p:nvPr/>
        </p:nvCxnSpPr>
        <p:spPr>
          <a:xfrm flipH="1" flipV="1">
            <a:off x="1278467" y="1871133"/>
            <a:ext cx="1532466" cy="438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717113C-3745-448E-AB43-D0DCF1FA4C1A}"/>
              </a:ext>
            </a:extLst>
          </p:cNvPr>
          <p:cNvSpPr txBox="1"/>
          <p:nvPr/>
        </p:nvSpPr>
        <p:spPr>
          <a:xfrm>
            <a:off x="317500" y="1363301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Séquences homologues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5C18FF8-DEBB-4A5D-992E-08998E0F862E}"/>
              </a:ext>
            </a:extLst>
          </p:cNvPr>
          <p:cNvCxnSpPr/>
          <p:nvPr/>
        </p:nvCxnSpPr>
        <p:spPr>
          <a:xfrm flipV="1">
            <a:off x="6993467" y="941299"/>
            <a:ext cx="2142066" cy="190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FF001C3-19DC-4D01-B42C-FA3A387895F0}"/>
              </a:ext>
            </a:extLst>
          </p:cNvPr>
          <p:cNvSpPr txBox="1"/>
          <p:nvPr/>
        </p:nvSpPr>
        <p:spPr>
          <a:xfrm>
            <a:off x="9067800" y="618067"/>
            <a:ext cx="303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Phylogénie (structure d’arbre)</a:t>
            </a:r>
          </a:p>
        </p:txBody>
      </p:sp>
    </p:spTree>
    <p:extLst>
      <p:ext uri="{BB962C8B-B14F-4D97-AF65-F5344CB8AC3E}">
        <p14:creationId xmlns:p14="http://schemas.microsoft.com/office/powerpoint/2010/main" val="3172534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3571</Words>
  <Application>Microsoft Office PowerPoint</Application>
  <PresentationFormat>Grand écran</PresentationFormat>
  <Paragraphs>336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Alef</vt:lpstr>
      <vt:lpstr>Arial</vt:lpstr>
      <vt:lpstr>Calibri</vt:lpstr>
      <vt:lpstr>Calibri Light</vt:lpstr>
      <vt:lpstr>Cambria Math</vt:lpstr>
      <vt:lpstr>HelveticaNeueLTStd-Lt</vt:lpstr>
      <vt:lpstr>HelveticaNeueLTStd-Md</vt:lpstr>
      <vt:lpstr>Times New Roman</vt:lpstr>
      <vt:lpstr>UtopiaStd-Regular</vt:lpstr>
      <vt:lpstr>Wingdings</vt:lpstr>
      <vt:lpstr>Thème Office</vt:lpstr>
      <vt:lpstr>Cours de biostatistiques</vt:lpstr>
      <vt:lpstr>Les mathématiques pour la recherche fondamentale en biologie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de fond</vt:lpstr>
      <vt:lpstr>Formations spécialisées, laboratoires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biostats</dc:title>
  <dc:creator>Jeremie Unterberger</dc:creator>
  <cp:lastModifiedBy>Jeremie Unterberger</cp:lastModifiedBy>
  <cp:revision>98</cp:revision>
  <dcterms:created xsi:type="dcterms:W3CDTF">2025-07-28T20:32:03Z</dcterms:created>
  <dcterms:modified xsi:type="dcterms:W3CDTF">2025-11-09T20:56:59Z</dcterms:modified>
</cp:coreProperties>
</file>